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activeX/activeX1.xml" ContentType="application/vnd.ms-office.activeX+xml"/>
  <Override PartName="/ppt/activeX/activeX1.bin" ContentType="application/vnd.ms-office.activeX"/>
  <Override PartName="/ppt/activeX/activeX2.xml" ContentType="application/vnd.ms-office.activeX+xml"/>
  <Override PartName="/ppt/activeX/activeX2.bin" ContentType="application/vnd.ms-office.activeX"/>
  <Override PartName="/ppt/activeX/activeX3.xml" ContentType="application/vnd.ms-office.activeX+xml"/>
  <Override PartName="/ppt/activeX/activeX3.bin" ContentType="application/vnd.ms-office.activeX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93" r:id="rId2"/>
    <p:sldId id="257" r:id="rId3"/>
    <p:sldId id="294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8" r:id="rId14"/>
    <p:sldId id="299" r:id="rId15"/>
    <p:sldId id="276" r:id="rId16"/>
    <p:sldId id="296" r:id="rId17"/>
    <p:sldId id="297" r:id="rId18"/>
    <p:sldId id="280" r:id="rId19"/>
    <p:sldId id="305" r:id="rId20"/>
    <p:sldId id="282" r:id="rId21"/>
    <p:sldId id="284" r:id="rId22"/>
    <p:sldId id="283" r:id="rId23"/>
    <p:sldId id="30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00"/>
    <a:srgbClr val="99FF66"/>
    <a:srgbClr val="9933FF"/>
    <a:srgbClr val="66FFFF"/>
    <a:srgbClr val="FF9933"/>
    <a:srgbClr val="00FF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21" autoAdjust="0"/>
  </p:normalViewPr>
  <p:slideViewPr>
    <p:cSldViewPr>
      <p:cViewPr>
        <p:scale>
          <a:sx n="86" d="100"/>
          <a:sy n="86" d="100"/>
        </p:scale>
        <p:origin x="630" y="1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1118C11-F380-428B-B34E-D621F4622A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FA0A54-AF22-4A08-8838-A0169BF1BB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F91F71-84B3-4D73-9482-2B5F119CFC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BF54F6FF-EC11-44CB-B6A5-3D987A22973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44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38A725-7980-48F8-9534-6D8393FF82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460E68-BB1E-4114-8C7A-9077AD1132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4021EA-B407-46C2-8092-EBF8B0AF89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00E17A6-6BE7-4710-A36B-771B8CBE1E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45E4C48-327E-4830-930D-414100418E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8B618FA-A4F8-4EB3-BE87-39F9F24529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6EA369-D11C-4C63-94DD-435F996BE0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19E252-A2D2-49D9-B791-46980EA31F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65DF9AA7-71FB-4A7A-AA40-5F012E4727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8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" Target="slide5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slide" Target="slide5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slide" Target="slide5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7" Type="http://schemas.openxmlformats.org/officeDocument/2006/relationships/image" Target="../media/image21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5.vml"/><Relationship Id="rId6" Type="http://schemas.openxmlformats.org/officeDocument/2006/relationships/slide" Target="slide2.xml"/><Relationship Id="rId5" Type="http://schemas.openxmlformats.org/officeDocument/2006/relationships/slideLayout" Target="../slideLayouts/slideLayout7.xml"/><Relationship Id="rId4" Type="http://schemas.openxmlformats.org/officeDocument/2006/relationships/control" Target="../activeX/activeX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8.jpeg"/><Relationship Id="rId4" Type="http://schemas.openxmlformats.org/officeDocument/2006/relationships/image" Target="../media/image25.wmf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5.xml"/><Relationship Id="rId3" Type="http://schemas.openxmlformats.org/officeDocument/2006/relationships/slide" Target="slide10.xml"/><Relationship Id="rId7" Type="http://schemas.openxmlformats.org/officeDocument/2006/relationships/slide" Target="slide6.xml"/><Relationship Id="rId12" Type="http://schemas.openxmlformats.org/officeDocument/2006/relationships/audio" Target="../media/audio1.wav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8.xml"/><Relationship Id="rId5" Type="http://schemas.openxmlformats.org/officeDocument/2006/relationships/slide" Target="slide8.xml"/><Relationship Id="rId10" Type="http://schemas.openxmlformats.org/officeDocument/2006/relationships/slide" Target="slide3.xml"/><Relationship Id="rId4" Type="http://schemas.openxmlformats.org/officeDocument/2006/relationships/slide" Target="slide9.xml"/><Relationship Id="rId9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slide" Target="slide2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2.jpeg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4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3" Type="http://schemas.openxmlformats.org/officeDocument/2006/relationships/slide" Target="slide2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aleshko.ucoz.kz/photo" TargetMode="External"/><Relationship Id="rId2" Type="http://schemas.openxmlformats.org/officeDocument/2006/relationships/hyperlink" Target="http://images.yandex.ru/yandsearch?text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&#1050;&#1086;&#1088;&#1085;&#1080;_(&#1075;&#1088;&#1091;&#1087;&#1087;&#1072;)" TargetMode="External"/><Relationship Id="rId4" Type="http://schemas.openxmlformats.org/officeDocument/2006/relationships/hyperlink" Target="http://www.rusedu.ru/detail_2476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8.xml"/><Relationship Id="rId4" Type="http://schemas.openxmlformats.org/officeDocument/2006/relationships/slide" Target="slide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6.gif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13.xml"/><Relationship Id="rId4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&#1054;&#1090;&#1082;&#1088;&#1099;&#1090;&#1099;&#1081;%20&#1091;&#1088;&#1086;&#1082;%20&#1074;%208%20&#1082;&#1083;&#1072;&#1089;&#1089;&#1077;%20&#1057;&#1074;&#1086;&#1081;&#1089;&#1090;&#1074;&#1086;%20&#1072;&#1088;&#1080;&#1092;&#1084;&#1077;&#1090;&#1080;&#1095;&#1077;&#1089;&#1082;&#1086;&#1075;&#1086;%20&#1082;&#1086;&#1088;&#1085;&#1103;\&#1082;&#1086;&#1088;&#1085;&#1080;%20-%20&#1071;%20&#1090;&#1077;&#1088;&#1103;&#1102;%20&#1082;&#1086;&#1088;&#1085;&#1080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.bin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59898"/>
            <a:ext cx="8136904" cy="76484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«СОШ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п.Знаменский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Ивантеевского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Саратовской области»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ru-RU" sz="123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Турнир любознательных</a:t>
            </a:r>
          </a:p>
          <a:p>
            <a:pPr algn="ctr"/>
            <a:endParaRPr lang="ru-RU" sz="123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3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3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математики в 8 классе </a:t>
            </a:r>
          </a:p>
          <a:p>
            <a:pPr algn="ctr"/>
            <a:r>
              <a:rPr lang="ru-RU" sz="123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теме: «Свойства квадратного корня»</a:t>
            </a:r>
          </a:p>
          <a:p>
            <a:pPr algn="ctr"/>
            <a:endParaRPr lang="ru-RU" sz="9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9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 algn="ctr"/>
            <a:r>
              <a:rPr lang="ru-RU" sz="9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9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sz="9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п.Знаменский</a:t>
            </a:r>
            <a:r>
              <a:rPr lang="ru-RU" sz="9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Ивантеевского</a:t>
            </a:r>
            <a:r>
              <a:rPr lang="ru-RU" sz="9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Саратовской области»</a:t>
            </a:r>
            <a:endParaRPr lang="ru-RU" sz="9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2011-2012 учебный год</a:t>
            </a:r>
            <a:endParaRPr lang="ru-RU" sz="7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Documents and Settings\Анна\Рабочий стол\Картинки по математике\0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69085"/>
            <a:ext cx="1763688" cy="278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2" descr="C:\Documents and Settings\Анна\Рабочий стол\Картинки по математике\01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431190"/>
            <a:ext cx="133164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2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971550" y="836613"/>
            <a:ext cx="7632700" cy="194468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>
                <a:ln w="222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СООБРАЖАЛКИ...</a:t>
            </a:r>
          </a:p>
        </p:txBody>
      </p:sp>
      <p:sp>
        <p:nvSpPr>
          <p:cNvPr id="1229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5589588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счёт</a:t>
            </a:r>
          </a:p>
        </p:txBody>
      </p:sp>
      <p:pic>
        <p:nvPicPr>
          <p:cNvPr id="7" name="Picture 33" descr="C:\Documents and Settings\Анна\Рабочий стол\Картинки по математике\3d8929535490190b36cf9d288b61501f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12625"/>
            <a:ext cx="3960440" cy="237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4"/>
          <p:cNvSpPr>
            <a:spLocks noChangeArrowheads="1" noChangeShapeType="1" noTextEdit="1"/>
          </p:cNvSpPr>
          <p:nvPr/>
        </p:nvSpPr>
        <p:spPr bwMode="auto">
          <a:xfrm>
            <a:off x="827088" y="692150"/>
            <a:ext cx="7777162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00000"/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ТРУДНЫЕ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800000"/>
                  </a:gs>
                  <a:gs pos="100000">
                    <a:srgbClr val="FF9900"/>
                  </a:gs>
                </a:gsLst>
                <a:lin ang="5400000" scaled="1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00000"/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ЗАДАЧКИ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800000"/>
                  </a:gs>
                  <a:gs pos="100000">
                    <a:srgbClr val="FF9900"/>
                  </a:gs>
                </a:gsLst>
                <a:lin ang="5400000" scaled="1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5589588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счёт</a:t>
            </a:r>
          </a:p>
        </p:txBody>
      </p:sp>
      <p:pic>
        <p:nvPicPr>
          <p:cNvPr id="5" name="Picture 5" descr="C:\Documents and Settings\Анна\Рабочий стол\Картинки по математике\81058_1786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429000"/>
            <a:ext cx="4545558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16"/>
          <p:cNvSpPr>
            <a:spLocks noGrp="1" noChangeArrowheads="1"/>
          </p:cNvSpPr>
          <p:nvPr>
            <p:ph type="title"/>
          </p:nvPr>
        </p:nvSpPr>
        <p:spPr>
          <a:xfrm>
            <a:off x="971600" y="274638"/>
            <a:ext cx="7715200" cy="1354162"/>
          </a:xfrm>
          <a:solidFill>
            <a:schemeClr val="accent2">
              <a:lumMod val="20000"/>
              <a:lumOff val="80000"/>
            </a:schemeClr>
          </a:solidFill>
          <a:ln w="34925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Квадратный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корень   из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произведения, 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произведение корней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/>
          </a:p>
        </p:txBody>
      </p:sp>
      <p:sp>
        <p:nvSpPr>
          <p:cNvPr id="14347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08850" y="5876925"/>
            <a:ext cx="1835150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Блиц-турнир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11051" y="3244334"/>
            <a:ext cx="1237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Свойства :</a:t>
            </a:r>
            <a:endParaRPr lang="ru-RU" b="1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863021"/>
              </p:ext>
            </p:extLst>
          </p:nvPr>
        </p:nvGraphicFramePr>
        <p:xfrm>
          <a:off x="2546791" y="3967861"/>
          <a:ext cx="3177337" cy="2773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Формула" r:id="rId4" imgW="1130300" imgH="1676400" progId="Equation.3">
                  <p:embed/>
                </p:oleObj>
              </mc:Choice>
              <mc:Fallback>
                <p:oleObj name="Формула" r:id="rId4" imgW="1130300" imgH="1676400" progId="Equation.3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6791" y="3967861"/>
                        <a:ext cx="3177337" cy="27735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6742610"/>
              </p:ext>
            </p:extLst>
          </p:nvPr>
        </p:nvGraphicFramePr>
        <p:xfrm>
          <a:off x="53752" y="1988840"/>
          <a:ext cx="9036496" cy="895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Формула" r:id="rId6" imgW="6172200" imgH="495300" progId="Equation.3">
                  <p:embed/>
                </p:oleObj>
              </mc:Choice>
              <mc:Fallback>
                <p:oleObj name="Формула" r:id="rId6" imgW="6172200" imgH="495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" y="1988840"/>
                        <a:ext cx="9036496" cy="8954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11" descr="C:\Documents and Settings\Анна\Рабочий стол\Картинки по математике\iac7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2996952"/>
            <a:ext cx="1727646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16"/>
          <p:cNvSpPr>
            <a:spLocks noGrp="1" noChangeArrowheads="1"/>
          </p:cNvSpPr>
          <p:nvPr>
            <p:ph type="title"/>
          </p:nvPr>
        </p:nvSpPr>
        <p:spPr>
          <a:xfrm>
            <a:off x="971600" y="274638"/>
            <a:ext cx="7715200" cy="1354162"/>
          </a:xfrm>
          <a:solidFill>
            <a:schemeClr val="accent2">
              <a:lumMod val="20000"/>
              <a:lumOff val="80000"/>
            </a:schemeClr>
          </a:solidFill>
          <a:ln w="34925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Квадратный корень из дроби, 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частное корней</a:t>
            </a:r>
          </a:p>
        </p:txBody>
      </p:sp>
      <p:sp>
        <p:nvSpPr>
          <p:cNvPr id="14347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08850" y="5876925"/>
            <a:ext cx="1835150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Блиц-турнир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3244334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Свойства: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975447"/>
              </p:ext>
            </p:extLst>
          </p:nvPr>
        </p:nvGraphicFramePr>
        <p:xfrm>
          <a:off x="2546791" y="3967861"/>
          <a:ext cx="3177337" cy="2773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3" name="Формула" r:id="rId4" imgW="1130300" imgH="1676400" progId="Equation.3">
                  <p:embed/>
                </p:oleObj>
              </mc:Choice>
              <mc:Fallback>
                <p:oleObj name="Формула" r:id="rId4" imgW="1130300" imgH="167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6791" y="3967861"/>
                        <a:ext cx="3177337" cy="27735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4244096"/>
              </p:ext>
            </p:extLst>
          </p:nvPr>
        </p:nvGraphicFramePr>
        <p:xfrm>
          <a:off x="53752" y="1988840"/>
          <a:ext cx="9036496" cy="895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4" name="Формула" r:id="rId6" imgW="6172200" imgH="495300" progId="Equation.3">
                  <p:embed/>
                </p:oleObj>
              </mc:Choice>
              <mc:Fallback>
                <p:oleObj name="Формула" r:id="rId6" imgW="61722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" y="1988840"/>
                        <a:ext cx="9036496" cy="8954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52" descr="C:\Documents and Settings\Анна\Рабочий стол\Картинки по математике\j0283786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244334"/>
            <a:ext cx="25717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7306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16"/>
          <p:cNvSpPr>
            <a:spLocks noGrp="1" noChangeArrowheads="1"/>
          </p:cNvSpPr>
          <p:nvPr>
            <p:ph type="title"/>
          </p:nvPr>
        </p:nvSpPr>
        <p:spPr>
          <a:xfrm>
            <a:off x="971600" y="274638"/>
            <a:ext cx="7715200" cy="1354162"/>
          </a:xfrm>
          <a:solidFill>
            <a:schemeClr val="accent2">
              <a:lumMod val="20000"/>
              <a:lumOff val="80000"/>
            </a:schemeClr>
          </a:solidFill>
          <a:ln w="34925"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Квадратный корень    из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степени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/>
          </a:p>
        </p:txBody>
      </p:sp>
      <p:sp>
        <p:nvSpPr>
          <p:cNvPr id="14347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08850" y="5876925"/>
            <a:ext cx="1835150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Блиц-турнир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3244334"/>
            <a:ext cx="1188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Свойства:</a:t>
            </a: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975447"/>
              </p:ext>
            </p:extLst>
          </p:nvPr>
        </p:nvGraphicFramePr>
        <p:xfrm>
          <a:off x="2546791" y="3967861"/>
          <a:ext cx="3177337" cy="2773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Формула" r:id="rId4" imgW="1130300" imgH="1676400" progId="Equation.3">
                  <p:embed/>
                </p:oleObj>
              </mc:Choice>
              <mc:Fallback>
                <p:oleObj name="Формула" r:id="rId4" imgW="1130300" imgH="167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6791" y="3967861"/>
                        <a:ext cx="3177337" cy="27735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4244096"/>
              </p:ext>
            </p:extLst>
          </p:nvPr>
        </p:nvGraphicFramePr>
        <p:xfrm>
          <a:off x="53752" y="1988840"/>
          <a:ext cx="9036496" cy="895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Формула" r:id="rId6" imgW="6172200" imgH="495300" progId="Equation.3">
                  <p:embed/>
                </p:oleObj>
              </mc:Choice>
              <mc:Fallback>
                <p:oleObj name="Формула" r:id="rId6" imgW="61722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" y="1988840"/>
                        <a:ext cx="9036496" cy="8954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52" descr="C:\Documents and Settings\Анна\Рабочий стол\Картинки по математике\j0283786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4341" y="3071813"/>
            <a:ext cx="238653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7306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Oval 97"/>
          <p:cNvSpPr>
            <a:spLocks noChangeArrowheads="1"/>
          </p:cNvSpPr>
          <p:nvPr/>
        </p:nvSpPr>
        <p:spPr bwMode="auto">
          <a:xfrm>
            <a:off x="6948488" y="26368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30" name="Oval 98"/>
          <p:cNvSpPr>
            <a:spLocks noChangeArrowheads="1"/>
          </p:cNvSpPr>
          <p:nvPr/>
        </p:nvSpPr>
        <p:spPr bwMode="auto">
          <a:xfrm>
            <a:off x="4211638" y="26368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31" name="Oval 99"/>
          <p:cNvSpPr>
            <a:spLocks noChangeArrowheads="1"/>
          </p:cNvSpPr>
          <p:nvPr/>
        </p:nvSpPr>
        <p:spPr bwMode="auto">
          <a:xfrm>
            <a:off x="4714875" y="26368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32" name="Oval 100"/>
          <p:cNvSpPr>
            <a:spLocks noChangeArrowheads="1"/>
          </p:cNvSpPr>
          <p:nvPr/>
        </p:nvSpPr>
        <p:spPr bwMode="auto">
          <a:xfrm>
            <a:off x="5219700" y="26368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33" name="Oval 101"/>
          <p:cNvSpPr>
            <a:spLocks noChangeArrowheads="1"/>
          </p:cNvSpPr>
          <p:nvPr/>
        </p:nvSpPr>
        <p:spPr bwMode="auto">
          <a:xfrm>
            <a:off x="2555875" y="26368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34" name="Oval 102"/>
          <p:cNvSpPr>
            <a:spLocks noChangeArrowheads="1"/>
          </p:cNvSpPr>
          <p:nvPr/>
        </p:nvSpPr>
        <p:spPr bwMode="auto">
          <a:xfrm>
            <a:off x="3059113" y="26368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35" name="Oval 103"/>
          <p:cNvSpPr>
            <a:spLocks noChangeArrowheads="1"/>
          </p:cNvSpPr>
          <p:nvPr/>
        </p:nvSpPr>
        <p:spPr bwMode="auto">
          <a:xfrm>
            <a:off x="3563938" y="26368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36" name="Oval 104"/>
          <p:cNvSpPr>
            <a:spLocks noChangeArrowheads="1"/>
          </p:cNvSpPr>
          <p:nvPr/>
        </p:nvSpPr>
        <p:spPr bwMode="auto">
          <a:xfrm>
            <a:off x="5940425" y="26368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37" name="Oval 105"/>
          <p:cNvSpPr>
            <a:spLocks noChangeArrowheads="1"/>
          </p:cNvSpPr>
          <p:nvPr/>
        </p:nvSpPr>
        <p:spPr bwMode="auto">
          <a:xfrm>
            <a:off x="6443663" y="26368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38" name="Oval 106"/>
          <p:cNvSpPr>
            <a:spLocks noChangeArrowheads="1"/>
          </p:cNvSpPr>
          <p:nvPr/>
        </p:nvSpPr>
        <p:spPr bwMode="auto">
          <a:xfrm>
            <a:off x="6948488" y="32845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39" name="Oval 107"/>
          <p:cNvSpPr>
            <a:spLocks noChangeArrowheads="1"/>
          </p:cNvSpPr>
          <p:nvPr/>
        </p:nvSpPr>
        <p:spPr bwMode="auto">
          <a:xfrm>
            <a:off x="4211638" y="32845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40" name="Oval 108"/>
          <p:cNvSpPr>
            <a:spLocks noChangeArrowheads="1"/>
          </p:cNvSpPr>
          <p:nvPr/>
        </p:nvSpPr>
        <p:spPr bwMode="auto">
          <a:xfrm>
            <a:off x="4714875" y="32845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41" name="Oval 109"/>
          <p:cNvSpPr>
            <a:spLocks noChangeArrowheads="1"/>
          </p:cNvSpPr>
          <p:nvPr/>
        </p:nvSpPr>
        <p:spPr bwMode="auto">
          <a:xfrm>
            <a:off x="5219700" y="32845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42" name="Oval 110"/>
          <p:cNvSpPr>
            <a:spLocks noChangeArrowheads="1"/>
          </p:cNvSpPr>
          <p:nvPr/>
        </p:nvSpPr>
        <p:spPr bwMode="auto">
          <a:xfrm>
            <a:off x="2555875" y="32845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43" name="Oval 111"/>
          <p:cNvSpPr>
            <a:spLocks noChangeArrowheads="1"/>
          </p:cNvSpPr>
          <p:nvPr/>
        </p:nvSpPr>
        <p:spPr bwMode="auto">
          <a:xfrm>
            <a:off x="3059113" y="32845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44" name="Oval 112"/>
          <p:cNvSpPr>
            <a:spLocks noChangeArrowheads="1"/>
          </p:cNvSpPr>
          <p:nvPr/>
        </p:nvSpPr>
        <p:spPr bwMode="auto">
          <a:xfrm>
            <a:off x="3563938" y="32845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45" name="Oval 113"/>
          <p:cNvSpPr>
            <a:spLocks noChangeArrowheads="1"/>
          </p:cNvSpPr>
          <p:nvPr/>
        </p:nvSpPr>
        <p:spPr bwMode="auto">
          <a:xfrm>
            <a:off x="5940425" y="32845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46" name="Oval 114"/>
          <p:cNvSpPr>
            <a:spLocks noChangeArrowheads="1"/>
          </p:cNvSpPr>
          <p:nvPr/>
        </p:nvSpPr>
        <p:spPr bwMode="auto">
          <a:xfrm>
            <a:off x="6443663" y="32845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47" name="Oval 115"/>
          <p:cNvSpPr>
            <a:spLocks noChangeArrowheads="1"/>
          </p:cNvSpPr>
          <p:nvPr/>
        </p:nvSpPr>
        <p:spPr bwMode="auto">
          <a:xfrm>
            <a:off x="6950075" y="39338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48" name="Oval 116"/>
          <p:cNvSpPr>
            <a:spLocks noChangeArrowheads="1"/>
          </p:cNvSpPr>
          <p:nvPr/>
        </p:nvSpPr>
        <p:spPr bwMode="auto">
          <a:xfrm>
            <a:off x="4213225" y="39338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49" name="Oval 117"/>
          <p:cNvSpPr>
            <a:spLocks noChangeArrowheads="1"/>
          </p:cNvSpPr>
          <p:nvPr/>
        </p:nvSpPr>
        <p:spPr bwMode="auto">
          <a:xfrm>
            <a:off x="4716463" y="39338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50" name="Oval 118"/>
          <p:cNvSpPr>
            <a:spLocks noChangeArrowheads="1"/>
          </p:cNvSpPr>
          <p:nvPr/>
        </p:nvSpPr>
        <p:spPr bwMode="auto">
          <a:xfrm>
            <a:off x="5221288" y="39338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51" name="Oval 119"/>
          <p:cNvSpPr>
            <a:spLocks noChangeArrowheads="1"/>
          </p:cNvSpPr>
          <p:nvPr/>
        </p:nvSpPr>
        <p:spPr bwMode="auto">
          <a:xfrm>
            <a:off x="2557463" y="39338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52" name="Oval 120"/>
          <p:cNvSpPr>
            <a:spLocks noChangeArrowheads="1"/>
          </p:cNvSpPr>
          <p:nvPr/>
        </p:nvSpPr>
        <p:spPr bwMode="auto">
          <a:xfrm>
            <a:off x="3060700" y="39338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53" name="Oval 121"/>
          <p:cNvSpPr>
            <a:spLocks noChangeArrowheads="1"/>
          </p:cNvSpPr>
          <p:nvPr/>
        </p:nvSpPr>
        <p:spPr bwMode="auto">
          <a:xfrm>
            <a:off x="3565525" y="39338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54" name="Oval 122"/>
          <p:cNvSpPr>
            <a:spLocks noChangeArrowheads="1"/>
          </p:cNvSpPr>
          <p:nvPr/>
        </p:nvSpPr>
        <p:spPr bwMode="auto">
          <a:xfrm>
            <a:off x="5942013" y="39338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55" name="Oval 123"/>
          <p:cNvSpPr>
            <a:spLocks noChangeArrowheads="1"/>
          </p:cNvSpPr>
          <p:nvPr/>
        </p:nvSpPr>
        <p:spPr bwMode="auto">
          <a:xfrm>
            <a:off x="6445250" y="39338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56" name="Oval 124"/>
          <p:cNvSpPr>
            <a:spLocks noChangeArrowheads="1"/>
          </p:cNvSpPr>
          <p:nvPr/>
        </p:nvSpPr>
        <p:spPr bwMode="auto">
          <a:xfrm>
            <a:off x="6948488" y="45815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57" name="Oval 125"/>
          <p:cNvSpPr>
            <a:spLocks noChangeArrowheads="1"/>
          </p:cNvSpPr>
          <p:nvPr/>
        </p:nvSpPr>
        <p:spPr bwMode="auto">
          <a:xfrm>
            <a:off x="4211638" y="45815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58" name="Oval 126"/>
          <p:cNvSpPr>
            <a:spLocks noChangeArrowheads="1"/>
          </p:cNvSpPr>
          <p:nvPr/>
        </p:nvSpPr>
        <p:spPr bwMode="auto">
          <a:xfrm>
            <a:off x="4714875" y="45815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59" name="Oval 127"/>
          <p:cNvSpPr>
            <a:spLocks noChangeArrowheads="1"/>
          </p:cNvSpPr>
          <p:nvPr/>
        </p:nvSpPr>
        <p:spPr bwMode="auto">
          <a:xfrm>
            <a:off x="5219700" y="45815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60" name="Oval 128"/>
          <p:cNvSpPr>
            <a:spLocks noChangeArrowheads="1"/>
          </p:cNvSpPr>
          <p:nvPr/>
        </p:nvSpPr>
        <p:spPr bwMode="auto">
          <a:xfrm>
            <a:off x="2555875" y="45815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61" name="Oval 129"/>
          <p:cNvSpPr>
            <a:spLocks noChangeArrowheads="1"/>
          </p:cNvSpPr>
          <p:nvPr/>
        </p:nvSpPr>
        <p:spPr bwMode="auto">
          <a:xfrm>
            <a:off x="3059113" y="45815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62" name="Oval 130"/>
          <p:cNvSpPr>
            <a:spLocks noChangeArrowheads="1"/>
          </p:cNvSpPr>
          <p:nvPr/>
        </p:nvSpPr>
        <p:spPr bwMode="auto">
          <a:xfrm>
            <a:off x="3563938" y="45815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63" name="Oval 131"/>
          <p:cNvSpPr>
            <a:spLocks noChangeArrowheads="1"/>
          </p:cNvSpPr>
          <p:nvPr/>
        </p:nvSpPr>
        <p:spPr bwMode="auto">
          <a:xfrm>
            <a:off x="5940425" y="45815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64" name="Oval 132"/>
          <p:cNvSpPr>
            <a:spLocks noChangeArrowheads="1"/>
          </p:cNvSpPr>
          <p:nvPr/>
        </p:nvSpPr>
        <p:spPr bwMode="auto">
          <a:xfrm>
            <a:off x="6443663" y="45815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65" name="Oval 133"/>
          <p:cNvSpPr>
            <a:spLocks noChangeArrowheads="1"/>
          </p:cNvSpPr>
          <p:nvPr/>
        </p:nvSpPr>
        <p:spPr bwMode="auto">
          <a:xfrm>
            <a:off x="6948488" y="52292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66" name="Oval 134"/>
          <p:cNvSpPr>
            <a:spLocks noChangeArrowheads="1"/>
          </p:cNvSpPr>
          <p:nvPr/>
        </p:nvSpPr>
        <p:spPr bwMode="auto">
          <a:xfrm>
            <a:off x="4211638" y="52292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67" name="Oval 135"/>
          <p:cNvSpPr>
            <a:spLocks noChangeArrowheads="1"/>
          </p:cNvSpPr>
          <p:nvPr/>
        </p:nvSpPr>
        <p:spPr bwMode="auto">
          <a:xfrm>
            <a:off x="4714875" y="52292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68" name="Oval 136"/>
          <p:cNvSpPr>
            <a:spLocks noChangeArrowheads="1"/>
          </p:cNvSpPr>
          <p:nvPr/>
        </p:nvSpPr>
        <p:spPr bwMode="auto">
          <a:xfrm>
            <a:off x="5219700" y="52292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69" name="Oval 137"/>
          <p:cNvSpPr>
            <a:spLocks noChangeArrowheads="1"/>
          </p:cNvSpPr>
          <p:nvPr/>
        </p:nvSpPr>
        <p:spPr bwMode="auto">
          <a:xfrm>
            <a:off x="2555875" y="52292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70" name="Oval 138"/>
          <p:cNvSpPr>
            <a:spLocks noChangeArrowheads="1"/>
          </p:cNvSpPr>
          <p:nvPr/>
        </p:nvSpPr>
        <p:spPr bwMode="auto">
          <a:xfrm>
            <a:off x="3059113" y="52292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71" name="Oval 139"/>
          <p:cNvSpPr>
            <a:spLocks noChangeArrowheads="1"/>
          </p:cNvSpPr>
          <p:nvPr/>
        </p:nvSpPr>
        <p:spPr bwMode="auto">
          <a:xfrm>
            <a:off x="3563938" y="52292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72" name="Oval 140"/>
          <p:cNvSpPr>
            <a:spLocks noChangeArrowheads="1"/>
          </p:cNvSpPr>
          <p:nvPr/>
        </p:nvSpPr>
        <p:spPr bwMode="auto">
          <a:xfrm>
            <a:off x="5940425" y="52292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73" name="Oval 141"/>
          <p:cNvSpPr>
            <a:spLocks noChangeArrowheads="1"/>
          </p:cNvSpPr>
          <p:nvPr/>
        </p:nvSpPr>
        <p:spPr bwMode="auto">
          <a:xfrm>
            <a:off x="6443663" y="52292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74" name="Oval 142"/>
          <p:cNvSpPr>
            <a:spLocks noChangeArrowheads="1"/>
          </p:cNvSpPr>
          <p:nvPr/>
        </p:nvSpPr>
        <p:spPr bwMode="auto">
          <a:xfrm>
            <a:off x="6948488" y="58769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75" name="Oval 143"/>
          <p:cNvSpPr>
            <a:spLocks noChangeArrowheads="1"/>
          </p:cNvSpPr>
          <p:nvPr/>
        </p:nvSpPr>
        <p:spPr bwMode="auto">
          <a:xfrm>
            <a:off x="4211638" y="58769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76" name="Oval 144"/>
          <p:cNvSpPr>
            <a:spLocks noChangeArrowheads="1"/>
          </p:cNvSpPr>
          <p:nvPr/>
        </p:nvSpPr>
        <p:spPr bwMode="auto">
          <a:xfrm>
            <a:off x="4714875" y="58769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77" name="Oval 145"/>
          <p:cNvSpPr>
            <a:spLocks noChangeArrowheads="1"/>
          </p:cNvSpPr>
          <p:nvPr/>
        </p:nvSpPr>
        <p:spPr bwMode="auto">
          <a:xfrm>
            <a:off x="5219700" y="58769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78" name="Oval 146"/>
          <p:cNvSpPr>
            <a:spLocks noChangeArrowheads="1"/>
          </p:cNvSpPr>
          <p:nvPr/>
        </p:nvSpPr>
        <p:spPr bwMode="auto">
          <a:xfrm>
            <a:off x="2555875" y="58769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79" name="Oval 147"/>
          <p:cNvSpPr>
            <a:spLocks noChangeArrowheads="1"/>
          </p:cNvSpPr>
          <p:nvPr/>
        </p:nvSpPr>
        <p:spPr bwMode="auto">
          <a:xfrm>
            <a:off x="3059113" y="58769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80" name="Oval 148"/>
          <p:cNvSpPr>
            <a:spLocks noChangeArrowheads="1"/>
          </p:cNvSpPr>
          <p:nvPr/>
        </p:nvSpPr>
        <p:spPr bwMode="auto">
          <a:xfrm>
            <a:off x="3563938" y="58769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81" name="Oval 149"/>
          <p:cNvSpPr>
            <a:spLocks noChangeArrowheads="1"/>
          </p:cNvSpPr>
          <p:nvPr/>
        </p:nvSpPr>
        <p:spPr bwMode="auto">
          <a:xfrm>
            <a:off x="5940425" y="58769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82" name="Oval 150"/>
          <p:cNvSpPr>
            <a:spLocks noChangeArrowheads="1"/>
          </p:cNvSpPr>
          <p:nvPr/>
        </p:nvSpPr>
        <p:spPr bwMode="auto">
          <a:xfrm>
            <a:off x="6443663" y="5876925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83" name="Oval 88"/>
          <p:cNvSpPr>
            <a:spLocks noChangeArrowheads="1"/>
          </p:cNvSpPr>
          <p:nvPr/>
        </p:nvSpPr>
        <p:spPr bwMode="auto">
          <a:xfrm>
            <a:off x="6948488" y="19891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84" name="Oval 89"/>
          <p:cNvSpPr>
            <a:spLocks noChangeArrowheads="1"/>
          </p:cNvSpPr>
          <p:nvPr/>
        </p:nvSpPr>
        <p:spPr bwMode="auto">
          <a:xfrm>
            <a:off x="4211638" y="19891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85" name="Oval 90"/>
          <p:cNvSpPr>
            <a:spLocks noChangeArrowheads="1"/>
          </p:cNvSpPr>
          <p:nvPr/>
        </p:nvSpPr>
        <p:spPr bwMode="auto">
          <a:xfrm>
            <a:off x="4714875" y="19891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86" name="Oval 91"/>
          <p:cNvSpPr>
            <a:spLocks noChangeArrowheads="1"/>
          </p:cNvSpPr>
          <p:nvPr/>
        </p:nvSpPr>
        <p:spPr bwMode="auto">
          <a:xfrm>
            <a:off x="5219700" y="19891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87" name="Oval 92"/>
          <p:cNvSpPr>
            <a:spLocks noChangeArrowheads="1"/>
          </p:cNvSpPr>
          <p:nvPr/>
        </p:nvSpPr>
        <p:spPr bwMode="auto">
          <a:xfrm>
            <a:off x="2555875" y="19891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88" name="Oval 93"/>
          <p:cNvSpPr>
            <a:spLocks noChangeArrowheads="1"/>
          </p:cNvSpPr>
          <p:nvPr/>
        </p:nvSpPr>
        <p:spPr bwMode="auto">
          <a:xfrm>
            <a:off x="3059113" y="19891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89" name="Oval 94"/>
          <p:cNvSpPr>
            <a:spLocks noChangeArrowheads="1"/>
          </p:cNvSpPr>
          <p:nvPr/>
        </p:nvSpPr>
        <p:spPr bwMode="auto">
          <a:xfrm>
            <a:off x="3563938" y="19891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90" name="Oval 95"/>
          <p:cNvSpPr>
            <a:spLocks noChangeArrowheads="1"/>
          </p:cNvSpPr>
          <p:nvPr/>
        </p:nvSpPr>
        <p:spPr bwMode="auto">
          <a:xfrm>
            <a:off x="5940425" y="19891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91" name="Oval 96"/>
          <p:cNvSpPr>
            <a:spLocks noChangeArrowheads="1"/>
          </p:cNvSpPr>
          <p:nvPr/>
        </p:nvSpPr>
        <p:spPr bwMode="auto">
          <a:xfrm>
            <a:off x="6443663" y="19891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92" name="Oval 39"/>
          <p:cNvSpPr>
            <a:spLocks noChangeArrowheads="1"/>
          </p:cNvSpPr>
          <p:nvPr/>
        </p:nvSpPr>
        <p:spPr bwMode="auto">
          <a:xfrm>
            <a:off x="6948488" y="13414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93" name="Oval 34"/>
          <p:cNvSpPr>
            <a:spLocks noChangeArrowheads="1"/>
          </p:cNvSpPr>
          <p:nvPr/>
        </p:nvSpPr>
        <p:spPr bwMode="auto">
          <a:xfrm>
            <a:off x="4211638" y="13414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094" name="Oval 35"/>
          <p:cNvSpPr>
            <a:spLocks noChangeArrowheads="1"/>
          </p:cNvSpPr>
          <p:nvPr/>
        </p:nvSpPr>
        <p:spPr bwMode="auto">
          <a:xfrm>
            <a:off x="4714875" y="13414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095" name="Oval 36"/>
          <p:cNvSpPr>
            <a:spLocks noChangeArrowheads="1"/>
          </p:cNvSpPr>
          <p:nvPr/>
        </p:nvSpPr>
        <p:spPr bwMode="auto">
          <a:xfrm>
            <a:off x="5219700" y="13414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096" name="WordArt 6"/>
          <p:cNvSpPr>
            <a:spLocks noChangeArrowheads="1" noChangeShapeType="1" noTextEdit="1"/>
          </p:cNvSpPr>
          <p:nvPr/>
        </p:nvSpPr>
        <p:spPr bwMode="auto">
          <a:xfrm>
            <a:off x="2916238" y="44450"/>
            <a:ext cx="56165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 Ч Ё Т    Т У Р Н И Р А</a:t>
            </a:r>
          </a:p>
        </p:txBody>
      </p:sp>
      <p:sp>
        <p:nvSpPr>
          <p:cNvPr id="1097" name="Rectangle 7"/>
          <p:cNvSpPr>
            <a:spLocks noChangeArrowheads="1"/>
          </p:cNvSpPr>
          <p:nvPr/>
        </p:nvSpPr>
        <p:spPr bwMode="auto">
          <a:xfrm>
            <a:off x="323850" y="1916113"/>
            <a:ext cx="2087563" cy="5746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solidFill>
                  <a:srgbClr val="FF3300"/>
                </a:solidFill>
              </a:rPr>
              <a:t>Шифровка</a:t>
            </a:r>
          </a:p>
        </p:txBody>
      </p:sp>
      <p:sp>
        <p:nvSpPr>
          <p:cNvPr id="1098" name="Rectangle 8"/>
          <p:cNvSpPr>
            <a:spLocks noChangeArrowheads="1"/>
          </p:cNvSpPr>
          <p:nvPr/>
        </p:nvSpPr>
        <p:spPr bwMode="auto">
          <a:xfrm>
            <a:off x="323850" y="2562225"/>
            <a:ext cx="2087563" cy="5746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solidFill>
                  <a:srgbClr val="FF3300"/>
                </a:solidFill>
              </a:rPr>
              <a:t>Блиц-турнир</a:t>
            </a:r>
          </a:p>
        </p:txBody>
      </p:sp>
      <p:sp>
        <p:nvSpPr>
          <p:cNvPr id="1099" name="Rectangle 9"/>
          <p:cNvSpPr>
            <a:spLocks noChangeArrowheads="1"/>
          </p:cNvSpPr>
          <p:nvPr/>
        </p:nvSpPr>
        <p:spPr bwMode="auto">
          <a:xfrm>
            <a:off x="323850" y="3209925"/>
            <a:ext cx="2087563" cy="5746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solidFill>
                  <a:srgbClr val="FF3300"/>
                </a:solidFill>
              </a:rPr>
              <a:t>Эстафета </a:t>
            </a:r>
          </a:p>
        </p:txBody>
      </p:sp>
      <p:sp>
        <p:nvSpPr>
          <p:cNvPr id="1100" name="Rectangle 10"/>
          <p:cNvSpPr>
            <a:spLocks noChangeArrowheads="1"/>
          </p:cNvSpPr>
          <p:nvPr/>
        </p:nvSpPr>
        <p:spPr bwMode="auto">
          <a:xfrm>
            <a:off x="323850" y="3859213"/>
            <a:ext cx="2087563" cy="5746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dirty="0" smtClean="0">
                <a:solidFill>
                  <a:srgbClr val="FF3300"/>
                </a:solidFill>
              </a:rPr>
              <a:t>Математический ринг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101" name="Rectangle 11"/>
          <p:cNvSpPr>
            <a:spLocks noChangeArrowheads="1"/>
          </p:cNvSpPr>
          <p:nvPr/>
        </p:nvSpPr>
        <p:spPr bwMode="auto">
          <a:xfrm>
            <a:off x="323850" y="4506913"/>
            <a:ext cx="2087563" cy="5746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dirty="0">
                <a:solidFill>
                  <a:srgbClr val="FF3300"/>
                </a:solidFill>
              </a:rPr>
              <a:t>Головоломка</a:t>
            </a:r>
          </a:p>
        </p:txBody>
      </p:sp>
      <p:sp>
        <p:nvSpPr>
          <p:cNvPr id="1102" name="Rectangle 12"/>
          <p:cNvSpPr>
            <a:spLocks noChangeArrowheads="1"/>
          </p:cNvSpPr>
          <p:nvPr/>
        </p:nvSpPr>
        <p:spPr bwMode="auto">
          <a:xfrm>
            <a:off x="323850" y="5154613"/>
            <a:ext cx="2087563" cy="5746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dirty="0" err="1">
                <a:solidFill>
                  <a:srgbClr val="FF3300"/>
                </a:solidFill>
              </a:rPr>
              <a:t>Соображалки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103" name="Rectangle 13"/>
          <p:cNvSpPr>
            <a:spLocks noChangeArrowheads="1"/>
          </p:cNvSpPr>
          <p:nvPr/>
        </p:nvSpPr>
        <p:spPr bwMode="auto">
          <a:xfrm>
            <a:off x="323850" y="5802313"/>
            <a:ext cx="2087563" cy="5746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smtClean="0">
                <a:solidFill>
                  <a:srgbClr val="FF3300"/>
                </a:solidFill>
              </a:rPr>
              <a:t>Трудные задачи</a:t>
            </a: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1104" name="Rectangle 14"/>
          <p:cNvSpPr>
            <a:spLocks noChangeArrowheads="1"/>
          </p:cNvSpPr>
          <p:nvPr/>
        </p:nvSpPr>
        <p:spPr bwMode="auto">
          <a:xfrm>
            <a:off x="323850" y="1268413"/>
            <a:ext cx="2087563" cy="5746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solidFill>
                  <a:srgbClr val="FF3300"/>
                </a:solidFill>
              </a:rPr>
              <a:t>Самый внимательный</a:t>
            </a:r>
          </a:p>
        </p:txBody>
      </p:sp>
      <p:sp>
        <p:nvSpPr>
          <p:cNvPr id="1105" name="Text Box 15"/>
          <p:cNvSpPr txBox="1">
            <a:spLocks noChangeArrowheads="1"/>
          </p:cNvSpPr>
          <p:nvPr/>
        </p:nvSpPr>
        <p:spPr bwMode="auto">
          <a:xfrm>
            <a:off x="2484438" y="830263"/>
            <a:ext cx="1512887" cy="366712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Команда А</a:t>
            </a:r>
          </a:p>
        </p:txBody>
      </p:sp>
      <p:sp>
        <p:nvSpPr>
          <p:cNvPr id="1106" name="Text Box 16"/>
          <p:cNvSpPr txBox="1">
            <a:spLocks noChangeArrowheads="1"/>
          </p:cNvSpPr>
          <p:nvPr/>
        </p:nvSpPr>
        <p:spPr bwMode="auto">
          <a:xfrm>
            <a:off x="4213225" y="836613"/>
            <a:ext cx="1512888" cy="366712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Команда Б</a:t>
            </a:r>
          </a:p>
        </p:txBody>
      </p:sp>
      <p:sp>
        <p:nvSpPr>
          <p:cNvPr id="1107" name="Text Box 17"/>
          <p:cNvSpPr txBox="1">
            <a:spLocks noChangeArrowheads="1"/>
          </p:cNvSpPr>
          <p:nvPr/>
        </p:nvSpPr>
        <p:spPr bwMode="auto">
          <a:xfrm>
            <a:off x="5940425" y="836613"/>
            <a:ext cx="1512888" cy="366712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Команда В</a:t>
            </a:r>
          </a:p>
        </p:txBody>
      </p:sp>
      <p:sp>
        <p:nvSpPr>
          <p:cNvPr id="1108" name="Text Box 18"/>
          <p:cNvSpPr txBox="1">
            <a:spLocks noChangeArrowheads="1"/>
          </p:cNvSpPr>
          <p:nvPr/>
        </p:nvSpPr>
        <p:spPr bwMode="auto">
          <a:xfrm>
            <a:off x="468313" y="6461125"/>
            <a:ext cx="1512887" cy="396875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Arial Black" pitchFamily="34" charset="0"/>
              </a:rPr>
              <a:t>СЧЁТ</a:t>
            </a:r>
          </a:p>
        </p:txBody>
      </p:sp>
      <p:sp>
        <p:nvSpPr>
          <p:cNvPr id="1109" name="Oval 19"/>
          <p:cNvSpPr>
            <a:spLocks noChangeArrowheads="1"/>
          </p:cNvSpPr>
          <p:nvPr/>
        </p:nvSpPr>
        <p:spPr bwMode="auto">
          <a:xfrm>
            <a:off x="2555875" y="13414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110" name="Oval 20"/>
          <p:cNvSpPr>
            <a:spLocks noChangeArrowheads="1"/>
          </p:cNvSpPr>
          <p:nvPr/>
        </p:nvSpPr>
        <p:spPr bwMode="auto">
          <a:xfrm>
            <a:off x="3059113" y="13414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111" name="Oval 21"/>
          <p:cNvSpPr>
            <a:spLocks noChangeArrowheads="1"/>
          </p:cNvSpPr>
          <p:nvPr/>
        </p:nvSpPr>
        <p:spPr bwMode="auto">
          <a:xfrm>
            <a:off x="3563938" y="13414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1112" name="Oval 37"/>
          <p:cNvSpPr>
            <a:spLocks noChangeArrowheads="1"/>
          </p:cNvSpPr>
          <p:nvPr/>
        </p:nvSpPr>
        <p:spPr bwMode="auto">
          <a:xfrm>
            <a:off x="5940425" y="13414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113" name="Oval 38"/>
          <p:cNvSpPr>
            <a:spLocks noChangeArrowheads="1"/>
          </p:cNvSpPr>
          <p:nvPr/>
        </p:nvSpPr>
        <p:spPr bwMode="auto">
          <a:xfrm>
            <a:off x="6443663" y="1341438"/>
            <a:ext cx="431800" cy="431800"/>
          </a:xfrm>
          <a:prstGeom prst="ellipse">
            <a:avLst/>
          </a:prstGeom>
          <a:solidFill>
            <a:srgbClr val="CC99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154646" name="Oval 22"/>
          <p:cNvSpPr>
            <a:spLocks noChangeArrowheads="1"/>
          </p:cNvSpPr>
          <p:nvPr/>
        </p:nvSpPr>
        <p:spPr bwMode="auto">
          <a:xfrm>
            <a:off x="2554288" y="13414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47" name="Oval 23"/>
          <p:cNvSpPr>
            <a:spLocks noChangeArrowheads="1"/>
          </p:cNvSpPr>
          <p:nvPr/>
        </p:nvSpPr>
        <p:spPr bwMode="auto">
          <a:xfrm>
            <a:off x="3057525" y="13414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48" name="Oval 24"/>
          <p:cNvSpPr>
            <a:spLocks noChangeArrowheads="1"/>
          </p:cNvSpPr>
          <p:nvPr/>
        </p:nvSpPr>
        <p:spPr bwMode="auto">
          <a:xfrm>
            <a:off x="3562350" y="13414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49" name="Oval 25"/>
          <p:cNvSpPr>
            <a:spLocks noChangeArrowheads="1"/>
          </p:cNvSpPr>
          <p:nvPr/>
        </p:nvSpPr>
        <p:spPr bwMode="auto">
          <a:xfrm>
            <a:off x="4211638" y="13414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50" name="Oval 26"/>
          <p:cNvSpPr>
            <a:spLocks noChangeArrowheads="1"/>
          </p:cNvSpPr>
          <p:nvPr/>
        </p:nvSpPr>
        <p:spPr bwMode="auto">
          <a:xfrm>
            <a:off x="4714875" y="13414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51" name="Oval 27"/>
          <p:cNvSpPr>
            <a:spLocks noChangeArrowheads="1"/>
          </p:cNvSpPr>
          <p:nvPr/>
        </p:nvSpPr>
        <p:spPr bwMode="auto">
          <a:xfrm>
            <a:off x="5219700" y="13414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54" name="Oval 30"/>
          <p:cNvSpPr>
            <a:spLocks noChangeArrowheads="1"/>
          </p:cNvSpPr>
          <p:nvPr/>
        </p:nvSpPr>
        <p:spPr bwMode="auto">
          <a:xfrm>
            <a:off x="6946900" y="13414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52" name="Oval 28"/>
          <p:cNvSpPr>
            <a:spLocks noChangeArrowheads="1"/>
          </p:cNvSpPr>
          <p:nvPr/>
        </p:nvSpPr>
        <p:spPr bwMode="auto">
          <a:xfrm>
            <a:off x="5938838" y="13414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53" name="Oval 29"/>
          <p:cNvSpPr>
            <a:spLocks noChangeArrowheads="1"/>
          </p:cNvSpPr>
          <p:nvPr/>
        </p:nvSpPr>
        <p:spPr bwMode="auto">
          <a:xfrm>
            <a:off x="6442075" y="13414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94" name="Oval 70"/>
          <p:cNvSpPr>
            <a:spLocks noChangeArrowheads="1"/>
          </p:cNvSpPr>
          <p:nvPr/>
        </p:nvSpPr>
        <p:spPr bwMode="auto">
          <a:xfrm>
            <a:off x="2555875" y="19891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95" name="Oval 71"/>
          <p:cNvSpPr>
            <a:spLocks noChangeArrowheads="1"/>
          </p:cNvSpPr>
          <p:nvPr/>
        </p:nvSpPr>
        <p:spPr bwMode="auto">
          <a:xfrm>
            <a:off x="3059113" y="19891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96" name="Oval 72"/>
          <p:cNvSpPr>
            <a:spLocks noChangeArrowheads="1"/>
          </p:cNvSpPr>
          <p:nvPr/>
        </p:nvSpPr>
        <p:spPr bwMode="auto">
          <a:xfrm>
            <a:off x="3563938" y="19891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97" name="Oval 73"/>
          <p:cNvSpPr>
            <a:spLocks noChangeArrowheads="1"/>
          </p:cNvSpPr>
          <p:nvPr/>
        </p:nvSpPr>
        <p:spPr bwMode="auto">
          <a:xfrm>
            <a:off x="4213225" y="19891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98" name="Oval 74"/>
          <p:cNvSpPr>
            <a:spLocks noChangeArrowheads="1"/>
          </p:cNvSpPr>
          <p:nvPr/>
        </p:nvSpPr>
        <p:spPr bwMode="auto">
          <a:xfrm>
            <a:off x="4716463" y="19891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699" name="Oval 75"/>
          <p:cNvSpPr>
            <a:spLocks noChangeArrowheads="1"/>
          </p:cNvSpPr>
          <p:nvPr/>
        </p:nvSpPr>
        <p:spPr bwMode="auto">
          <a:xfrm>
            <a:off x="5221288" y="19891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0" name="Oval 76"/>
          <p:cNvSpPr>
            <a:spLocks noChangeArrowheads="1"/>
          </p:cNvSpPr>
          <p:nvPr/>
        </p:nvSpPr>
        <p:spPr bwMode="auto">
          <a:xfrm>
            <a:off x="6948488" y="19891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1" name="Oval 77"/>
          <p:cNvSpPr>
            <a:spLocks noChangeArrowheads="1"/>
          </p:cNvSpPr>
          <p:nvPr/>
        </p:nvSpPr>
        <p:spPr bwMode="auto">
          <a:xfrm>
            <a:off x="5940425" y="19891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2" name="Oval 78"/>
          <p:cNvSpPr>
            <a:spLocks noChangeArrowheads="1"/>
          </p:cNvSpPr>
          <p:nvPr/>
        </p:nvSpPr>
        <p:spPr bwMode="auto">
          <a:xfrm>
            <a:off x="6443663" y="19891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3" name="Oval 79"/>
          <p:cNvSpPr>
            <a:spLocks noChangeArrowheads="1"/>
          </p:cNvSpPr>
          <p:nvPr/>
        </p:nvSpPr>
        <p:spPr bwMode="auto">
          <a:xfrm>
            <a:off x="2554288" y="26368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4" name="Oval 80"/>
          <p:cNvSpPr>
            <a:spLocks noChangeArrowheads="1"/>
          </p:cNvSpPr>
          <p:nvPr/>
        </p:nvSpPr>
        <p:spPr bwMode="auto">
          <a:xfrm>
            <a:off x="3057525" y="26368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5" name="Oval 81"/>
          <p:cNvSpPr>
            <a:spLocks noChangeArrowheads="1"/>
          </p:cNvSpPr>
          <p:nvPr/>
        </p:nvSpPr>
        <p:spPr bwMode="auto">
          <a:xfrm>
            <a:off x="3562350" y="26368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6" name="Oval 82"/>
          <p:cNvSpPr>
            <a:spLocks noChangeArrowheads="1"/>
          </p:cNvSpPr>
          <p:nvPr/>
        </p:nvSpPr>
        <p:spPr bwMode="auto">
          <a:xfrm>
            <a:off x="4211638" y="26368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7" name="Oval 83"/>
          <p:cNvSpPr>
            <a:spLocks noChangeArrowheads="1"/>
          </p:cNvSpPr>
          <p:nvPr/>
        </p:nvSpPr>
        <p:spPr bwMode="auto">
          <a:xfrm>
            <a:off x="4714875" y="26368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8" name="Oval 84"/>
          <p:cNvSpPr>
            <a:spLocks noChangeArrowheads="1"/>
          </p:cNvSpPr>
          <p:nvPr/>
        </p:nvSpPr>
        <p:spPr bwMode="auto">
          <a:xfrm>
            <a:off x="5219700" y="26368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09" name="Oval 85"/>
          <p:cNvSpPr>
            <a:spLocks noChangeArrowheads="1"/>
          </p:cNvSpPr>
          <p:nvPr/>
        </p:nvSpPr>
        <p:spPr bwMode="auto">
          <a:xfrm>
            <a:off x="6946900" y="26368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10" name="Oval 86"/>
          <p:cNvSpPr>
            <a:spLocks noChangeArrowheads="1"/>
          </p:cNvSpPr>
          <p:nvPr/>
        </p:nvSpPr>
        <p:spPr bwMode="auto">
          <a:xfrm>
            <a:off x="5938838" y="26368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11" name="Oval 87"/>
          <p:cNvSpPr>
            <a:spLocks noChangeArrowheads="1"/>
          </p:cNvSpPr>
          <p:nvPr/>
        </p:nvSpPr>
        <p:spPr bwMode="auto">
          <a:xfrm>
            <a:off x="6442075" y="26368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84" name="Oval 160"/>
          <p:cNvSpPr>
            <a:spLocks noChangeArrowheads="1"/>
          </p:cNvSpPr>
          <p:nvPr/>
        </p:nvSpPr>
        <p:spPr bwMode="auto">
          <a:xfrm>
            <a:off x="2555875" y="32845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85" name="Oval 161"/>
          <p:cNvSpPr>
            <a:spLocks noChangeArrowheads="1"/>
          </p:cNvSpPr>
          <p:nvPr/>
        </p:nvSpPr>
        <p:spPr bwMode="auto">
          <a:xfrm>
            <a:off x="3059113" y="32845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86" name="Oval 162"/>
          <p:cNvSpPr>
            <a:spLocks noChangeArrowheads="1"/>
          </p:cNvSpPr>
          <p:nvPr/>
        </p:nvSpPr>
        <p:spPr bwMode="auto">
          <a:xfrm>
            <a:off x="3563938" y="32845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87" name="Oval 163"/>
          <p:cNvSpPr>
            <a:spLocks noChangeArrowheads="1"/>
          </p:cNvSpPr>
          <p:nvPr/>
        </p:nvSpPr>
        <p:spPr bwMode="auto">
          <a:xfrm>
            <a:off x="4213225" y="32845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88" name="Oval 164"/>
          <p:cNvSpPr>
            <a:spLocks noChangeArrowheads="1"/>
          </p:cNvSpPr>
          <p:nvPr/>
        </p:nvSpPr>
        <p:spPr bwMode="auto">
          <a:xfrm>
            <a:off x="4716463" y="32845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89" name="Oval 165"/>
          <p:cNvSpPr>
            <a:spLocks noChangeArrowheads="1"/>
          </p:cNvSpPr>
          <p:nvPr/>
        </p:nvSpPr>
        <p:spPr bwMode="auto">
          <a:xfrm>
            <a:off x="5221288" y="32845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0" name="Oval 166"/>
          <p:cNvSpPr>
            <a:spLocks noChangeArrowheads="1"/>
          </p:cNvSpPr>
          <p:nvPr/>
        </p:nvSpPr>
        <p:spPr bwMode="auto">
          <a:xfrm>
            <a:off x="6948488" y="32845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1" name="Oval 167"/>
          <p:cNvSpPr>
            <a:spLocks noChangeArrowheads="1"/>
          </p:cNvSpPr>
          <p:nvPr/>
        </p:nvSpPr>
        <p:spPr bwMode="auto">
          <a:xfrm>
            <a:off x="5940425" y="32845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2" name="Oval 168"/>
          <p:cNvSpPr>
            <a:spLocks noChangeArrowheads="1"/>
          </p:cNvSpPr>
          <p:nvPr/>
        </p:nvSpPr>
        <p:spPr bwMode="auto">
          <a:xfrm>
            <a:off x="6443663" y="3284538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3" name="Oval 169"/>
          <p:cNvSpPr>
            <a:spLocks noChangeArrowheads="1"/>
          </p:cNvSpPr>
          <p:nvPr/>
        </p:nvSpPr>
        <p:spPr bwMode="auto">
          <a:xfrm>
            <a:off x="2554288" y="39338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4" name="Oval 170"/>
          <p:cNvSpPr>
            <a:spLocks noChangeArrowheads="1"/>
          </p:cNvSpPr>
          <p:nvPr/>
        </p:nvSpPr>
        <p:spPr bwMode="auto">
          <a:xfrm>
            <a:off x="3057525" y="39338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5" name="Oval 171"/>
          <p:cNvSpPr>
            <a:spLocks noChangeArrowheads="1"/>
          </p:cNvSpPr>
          <p:nvPr/>
        </p:nvSpPr>
        <p:spPr bwMode="auto">
          <a:xfrm>
            <a:off x="3562350" y="39338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6" name="Oval 172"/>
          <p:cNvSpPr>
            <a:spLocks noChangeArrowheads="1"/>
          </p:cNvSpPr>
          <p:nvPr/>
        </p:nvSpPr>
        <p:spPr bwMode="auto">
          <a:xfrm>
            <a:off x="4211638" y="39338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7" name="Oval 173"/>
          <p:cNvSpPr>
            <a:spLocks noChangeArrowheads="1"/>
          </p:cNvSpPr>
          <p:nvPr/>
        </p:nvSpPr>
        <p:spPr bwMode="auto">
          <a:xfrm>
            <a:off x="4714875" y="39338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8" name="Oval 174"/>
          <p:cNvSpPr>
            <a:spLocks noChangeArrowheads="1"/>
          </p:cNvSpPr>
          <p:nvPr/>
        </p:nvSpPr>
        <p:spPr bwMode="auto">
          <a:xfrm>
            <a:off x="5219700" y="39338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799" name="Oval 175"/>
          <p:cNvSpPr>
            <a:spLocks noChangeArrowheads="1"/>
          </p:cNvSpPr>
          <p:nvPr/>
        </p:nvSpPr>
        <p:spPr bwMode="auto">
          <a:xfrm>
            <a:off x="6946900" y="39338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0" name="Oval 176"/>
          <p:cNvSpPr>
            <a:spLocks noChangeArrowheads="1"/>
          </p:cNvSpPr>
          <p:nvPr/>
        </p:nvSpPr>
        <p:spPr bwMode="auto">
          <a:xfrm>
            <a:off x="5938838" y="39338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1" name="Oval 177"/>
          <p:cNvSpPr>
            <a:spLocks noChangeArrowheads="1"/>
          </p:cNvSpPr>
          <p:nvPr/>
        </p:nvSpPr>
        <p:spPr bwMode="auto">
          <a:xfrm>
            <a:off x="6442075" y="39338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2" name="Oval 178"/>
          <p:cNvSpPr>
            <a:spLocks noChangeArrowheads="1"/>
          </p:cNvSpPr>
          <p:nvPr/>
        </p:nvSpPr>
        <p:spPr bwMode="auto">
          <a:xfrm>
            <a:off x="2554288" y="45815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3" name="Oval 179"/>
          <p:cNvSpPr>
            <a:spLocks noChangeArrowheads="1"/>
          </p:cNvSpPr>
          <p:nvPr/>
        </p:nvSpPr>
        <p:spPr bwMode="auto">
          <a:xfrm>
            <a:off x="3057525" y="45815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4" name="Oval 180"/>
          <p:cNvSpPr>
            <a:spLocks noChangeArrowheads="1"/>
          </p:cNvSpPr>
          <p:nvPr/>
        </p:nvSpPr>
        <p:spPr bwMode="auto">
          <a:xfrm>
            <a:off x="3562350" y="45815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5" name="Oval 181"/>
          <p:cNvSpPr>
            <a:spLocks noChangeArrowheads="1"/>
          </p:cNvSpPr>
          <p:nvPr/>
        </p:nvSpPr>
        <p:spPr bwMode="auto">
          <a:xfrm>
            <a:off x="4211638" y="45815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6" name="Oval 182"/>
          <p:cNvSpPr>
            <a:spLocks noChangeArrowheads="1"/>
          </p:cNvSpPr>
          <p:nvPr/>
        </p:nvSpPr>
        <p:spPr bwMode="auto">
          <a:xfrm>
            <a:off x="4714875" y="45815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7" name="Oval 183"/>
          <p:cNvSpPr>
            <a:spLocks noChangeArrowheads="1"/>
          </p:cNvSpPr>
          <p:nvPr/>
        </p:nvSpPr>
        <p:spPr bwMode="auto">
          <a:xfrm>
            <a:off x="5219700" y="45815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8" name="Oval 184"/>
          <p:cNvSpPr>
            <a:spLocks noChangeArrowheads="1"/>
          </p:cNvSpPr>
          <p:nvPr/>
        </p:nvSpPr>
        <p:spPr bwMode="auto">
          <a:xfrm>
            <a:off x="6946900" y="45815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09" name="Oval 185"/>
          <p:cNvSpPr>
            <a:spLocks noChangeArrowheads="1"/>
          </p:cNvSpPr>
          <p:nvPr/>
        </p:nvSpPr>
        <p:spPr bwMode="auto">
          <a:xfrm>
            <a:off x="5938838" y="45815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0" name="Oval 186"/>
          <p:cNvSpPr>
            <a:spLocks noChangeArrowheads="1"/>
          </p:cNvSpPr>
          <p:nvPr/>
        </p:nvSpPr>
        <p:spPr bwMode="auto">
          <a:xfrm>
            <a:off x="6442075" y="45815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1" name="Oval 187"/>
          <p:cNvSpPr>
            <a:spLocks noChangeArrowheads="1"/>
          </p:cNvSpPr>
          <p:nvPr/>
        </p:nvSpPr>
        <p:spPr bwMode="auto">
          <a:xfrm>
            <a:off x="2555875" y="52292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2" name="Oval 188"/>
          <p:cNvSpPr>
            <a:spLocks noChangeArrowheads="1"/>
          </p:cNvSpPr>
          <p:nvPr/>
        </p:nvSpPr>
        <p:spPr bwMode="auto">
          <a:xfrm>
            <a:off x="3059113" y="52292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3" name="Oval 189"/>
          <p:cNvSpPr>
            <a:spLocks noChangeArrowheads="1"/>
          </p:cNvSpPr>
          <p:nvPr/>
        </p:nvSpPr>
        <p:spPr bwMode="auto">
          <a:xfrm>
            <a:off x="3563938" y="52292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4" name="Oval 190"/>
          <p:cNvSpPr>
            <a:spLocks noChangeArrowheads="1"/>
          </p:cNvSpPr>
          <p:nvPr/>
        </p:nvSpPr>
        <p:spPr bwMode="auto">
          <a:xfrm>
            <a:off x="4213225" y="52292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5" name="Oval 191"/>
          <p:cNvSpPr>
            <a:spLocks noChangeArrowheads="1"/>
          </p:cNvSpPr>
          <p:nvPr/>
        </p:nvSpPr>
        <p:spPr bwMode="auto">
          <a:xfrm>
            <a:off x="4716463" y="52292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6" name="Oval 192"/>
          <p:cNvSpPr>
            <a:spLocks noChangeArrowheads="1"/>
          </p:cNvSpPr>
          <p:nvPr/>
        </p:nvSpPr>
        <p:spPr bwMode="auto">
          <a:xfrm>
            <a:off x="5221288" y="52292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7" name="Oval 193"/>
          <p:cNvSpPr>
            <a:spLocks noChangeArrowheads="1"/>
          </p:cNvSpPr>
          <p:nvPr/>
        </p:nvSpPr>
        <p:spPr bwMode="auto">
          <a:xfrm>
            <a:off x="6948488" y="52292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8" name="Oval 194"/>
          <p:cNvSpPr>
            <a:spLocks noChangeArrowheads="1"/>
          </p:cNvSpPr>
          <p:nvPr/>
        </p:nvSpPr>
        <p:spPr bwMode="auto">
          <a:xfrm>
            <a:off x="5940425" y="52292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19" name="Oval 195"/>
          <p:cNvSpPr>
            <a:spLocks noChangeArrowheads="1"/>
          </p:cNvSpPr>
          <p:nvPr/>
        </p:nvSpPr>
        <p:spPr bwMode="auto">
          <a:xfrm>
            <a:off x="6443663" y="52292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29" name="Oval 205"/>
          <p:cNvSpPr>
            <a:spLocks noChangeArrowheads="1"/>
          </p:cNvSpPr>
          <p:nvPr/>
        </p:nvSpPr>
        <p:spPr bwMode="auto">
          <a:xfrm>
            <a:off x="2555875" y="58769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30" name="Oval 206"/>
          <p:cNvSpPr>
            <a:spLocks noChangeArrowheads="1"/>
          </p:cNvSpPr>
          <p:nvPr/>
        </p:nvSpPr>
        <p:spPr bwMode="auto">
          <a:xfrm>
            <a:off x="3059113" y="58769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31" name="Oval 207"/>
          <p:cNvSpPr>
            <a:spLocks noChangeArrowheads="1"/>
          </p:cNvSpPr>
          <p:nvPr/>
        </p:nvSpPr>
        <p:spPr bwMode="auto">
          <a:xfrm>
            <a:off x="3563938" y="58769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32" name="Oval 208"/>
          <p:cNvSpPr>
            <a:spLocks noChangeArrowheads="1"/>
          </p:cNvSpPr>
          <p:nvPr/>
        </p:nvSpPr>
        <p:spPr bwMode="auto">
          <a:xfrm>
            <a:off x="4213225" y="58769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33" name="Oval 209"/>
          <p:cNvSpPr>
            <a:spLocks noChangeArrowheads="1"/>
          </p:cNvSpPr>
          <p:nvPr/>
        </p:nvSpPr>
        <p:spPr bwMode="auto">
          <a:xfrm>
            <a:off x="4716463" y="58769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34" name="Oval 210"/>
          <p:cNvSpPr>
            <a:spLocks noChangeArrowheads="1"/>
          </p:cNvSpPr>
          <p:nvPr/>
        </p:nvSpPr>
        <p:spPr bwMode="auto">
          <a:xfrm>
            <a:off x="5221288" y="58769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35" name="Oval 211"/>
          <p:cNvSpPr>
            <a:spLocks noChangeArrowheads="1"/>
          </p:cNvSpPr>
          <p:nvPr/>
        </p:nvSpPr>
        <p:spPr bwMode="auto">
          <a:xfrm>
            <a:off x="6948488" y="58769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36" name="Oval 212"/>
          <p:cNvSpPr>
            <a:spLocks noChangeArrowheads="1"/>
          </p:cNvSpPr>
          <p:nvPr/>
        </p:nvSpPr>
        <p:spPr bwMode="auto">
          <a:xfrm>
            <a:off x="5940425" y="58769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4837" name="Oval 213"/>
          <p:cNvSpPr>
            <a:spLocks noChangeArrowheads="1"/>
          </p:cNvSpPr>
          <p:nvPr/>
        </p:nvSpPr>
        <p:spPr bwMode="auto">
          <a:xfrm>
            <a:off x="6443663" y="5876925"/>
            <a:ext cx="431800" cy="431800"/>
          </a:xfrm>
          <a:prstGeom prst="ellipse">
            <a:avLst/>
          </a:prstGeom>
          <a:solidFill>
            <a:schemeClr val="bg1">
              <a:alpha val="79999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186" name="AutoShape 21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308725"/>
            <a:ext cx="647700" cy="5492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86" name="TextBox1" r:id="rId2" imgW="1295280" imgH="399960"/>
        </mc:Choice>
        <mc:Fallback>
          <p:control name="TextBox1" r:id="rId2" imgW="1295280" imgH="39996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84438" y="6453188"/>
                  <a:ext cx="1296987" cy="4048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87" name="TextBox2" r:id="rId3" imgW="1295280" imgH="399960"/>
        </mc:Choice>
        <mc:Fallback>
          <p:control name="TextBox2" r:id="rId3" imgW="1295280" imgH="399960">
            <p:pic>
              <p:nvPicPr>
                <p:cNvPr id="0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84663" y="6453188"/>
                  <a:ext cx="1296987" cy="4048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88" name="TextBox3" r:id="rId4" imgW="1295280" imgH="399960"/>
        </mc:Choice>
        <mc:Fallback>
          <p:control name="TextBox3" r:id="rId4" imgW="1295280" imgH="399960">
            <p:pic>
              <p:nvPicPr>
                <p:cNvPr id="0" name="TextBox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84888" y="6453188"/>
                  <a:ext cx="1296987" cy="4048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46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1546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46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1000"/>
                                        <p:tgtEl>
                                          <p:spTgt spid="1546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4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46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1546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4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46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1000"/>
                                        <p:tgtEl>
                                          <p:spTgt spid="154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5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46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154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5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46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1000"/>
                                        <p:tgtEl>
                                          <p:spTgt spid="154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4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4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1000"/>
                                        <p:tgtEl>
                                          <p:spTgt spid="154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5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4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1000"/>
                                        <p:tgtEl>
                                          <p:spTgt spid="1546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5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4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1000"/>
                                        <p:tgtEl>
                                          <p:spTgt spid="154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5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46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1000"/>
                                        <p:tgtEl>
                                          <p:spTgt spid="154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9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46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1000"/>
                                        <p:tgtEl>
                                          <p:spTgt spid="154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9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4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1000"/>
                                        <p:tgtEl>
                                          <p:spTgt spid="1546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9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46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1000"/>
                                        <p:tgtEl>
                                          <p:spTgt spid="1546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9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54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1000"/>
                                        <p:tgtEl>
                                          <p:spTgt spid="154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9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546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1000"/>
                                        <p:tgtEl>
                                          <p:spTgt spid="154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9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4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1000"/>
                                        <p:tgtEl>
                                          <p:spTgt spid="154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54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1000"/>
                                        <p:tgtEl>
                                          <p:spTgt spid="154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547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1000"/>
                                        <p:tgtEl>
                                          <p:spTgt spid="154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1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47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1000"/>
                                        <p:tgtEl>
                                          <p:spTgt spid="1547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547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1000"/>
                                        <p:tgtEl>
                                          <p:spTgt spid="154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54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1000"/>
                                        <p:tgtEl>
                                          <p:spTgt spid="154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547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1000"/>
                                        <p:tgtEl>
                                          <p:spTgt spid="154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547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1000"/>
                                        <p:tgtEl>
                                          <p:spTgt spid="1547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547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1000"/>
                                        <p:tgtEl>
                                          <p:spTgt spid="154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547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1000"/>
                                        <p:tgtEl>
                                          <p:spTgt spid="154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9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547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1000"/>
                                        <p:tgtEl>
                                          <p:spTgt spid="154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11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47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1000"/>
                                        <p:tgtEl>
                                          <p:spTgt spid="154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10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547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1000"/>
                                        <p:tgtEl>
                                          <p:spTgt spid="1547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86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547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1000"/>
                                        <p:tgtEl>
                                          <p:spTgt spid="1547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85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547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1000"/>
                                        <p:tgtEl>
                                          <p:spTgt spid="154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84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547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1000"/>
                                        <p:tgtEl>
                                          <p:spTgt spid="1547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89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1547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2" dur="1000"/>
                                        <p:tgtEl>
                                          <p:spTgt spid="1547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88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1547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8" dur="1000"/>
                                        <p:tgtEl>
                                          <p:spTgt spid="1547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87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1547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4" dur="1000"/>
                                        <p:tgtEl>
                                          <p:spTgt spid="1547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0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1547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0" dur="1000"/>
                                        <p:tgtEl>
                                          <p:spTgt spid="1547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2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547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6" dur="1000"/>
                                        <p:tgtEl>
                                          <p:spTgt spid="1547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547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2" dur="1000"/>
                                        <p:tgtEl>
                                          <p:spTgt spid="1547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5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1547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8" dur="1000"/>
                                        <p:tgtEl>
                                          <p:spTgt spid="1547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4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1547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4" dur="1000"/>
                                        <p:tgtEl>
                                          <p:spTgt spid="154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3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1547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0" dur="1000"/>
                                        <p:tgtEl>
                                          <p:spTgt spid="154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8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154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6" dur="1000"/>
                                        <p:tgtEl>
                                          <p:spTgt spid="1547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7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1547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2" dur="1000"/>
                                        <p:tgtEl>
                                          <p:spTgt spid="154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154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8" dur="1000"/>
                                        <p:tgtEl>
                                          <p:spTgt spid="1547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99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1548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4" dur="1000"/>
                                        <p:tgtEl>
                                          <p:spTgt spid="1548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1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1548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0" dur="1000"/>
                                        <p:tgtEl>
                                          <p:spTgt spid="1548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0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1548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6" dur="1000"/>
                                        <p:tgtEl>
                                          <p:spTgt spid="1548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4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1548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1000"/>
                                        <p:tgtEl>
                                          <p:spTgt spid="1548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3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1548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1000"/>
                                        <p:tgtEl>
                                          <p:spTgt spid="1548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2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1548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4" dur="1000"/>
                                        <p:tgtEl>
                                          <p:spTgt spid="1548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7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1548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0" dur="1000"/>
                                        <p:tgtEl>
                                          <p:spTgt spid="154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6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154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6" dur="1000"/>
                                        <p:tgtEl>
                                          <p:spTgt spid="1548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5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1548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2" dur="1000"/>
                                        <p:tgtEl>
                                          <p:spTgt spid="154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8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1548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8" dur="1000"/>
                                        <p:tgtEl>
                                          <p:spTgt spid="1548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0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1548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4" dur="1000"/>
                                        <p:tgtEl>
                                          <p:spTgt spid="1548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09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1548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>
                      <p:stCondLst>
                        <p:cond delay="0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0" dur="1000"/>
                                        <p:tgtEl>
                                          <p:spTgt spid="154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3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1548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>
                      <p:stCondLst>
                        <p:cond delay="0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6" dur="1000"/>
                                        <p:tgtEl>
                                          <p:spTgt spid="1548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2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1548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2" dur="1000"/>
                                        <p:tgtEl>
                                          <p:spTgt spid="154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1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1548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8" dur="1000"/>
                                        <p:tgtEl>
                                          <p:spTgt spid="154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6"/>
                  </p:tgtEl>
                </p:cond>
              </p:nextCondLst>
            </p:seq>
            <p:seq concurrent="1" nextAc="seek">
              <p:cTn id="350" restart="whenNotActive" fill="hold" evtFilter="cancelBubble" nodeType="interactiveSeq">
                <p:stCondLst>
                  <p:cond evt="onClick" delay="0">
                    <p:tgtEl>
                      <p:spTgt spid="1548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1" fill="hold">
                      <p:stCondLst>
                        <p:cond delay="0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4" dur="1000"/>
                                        <p:tgtEl>
                                          <p:spTgt spid="154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5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1548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0" dur="1000"/>
                                        <p:tgtEl>
                                          <p:spTgt spid="154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4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1548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>
                      <p:stCondLst>
                        <p:cond delay="0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6" dur="1000"/>
                                        <p:tgtEl>
                                          <p:spTgt spid="154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7"/>
                  </p:tgtEl>
                </p:cond>
              </p:nextCondLst>
            </p:seq>
            <p:seq concurrent="1" nextAc="seek">
              <p:cTn id="368" restart="whenNotActive" fill="hold" evtFilter="cancelBubble" nodeType="interactiveSeq">
                <p:stCondLst>
                  <p:cond evt="onClick" delay="0">
                    <p:tgtEl>
                      <p:spTgt spid="1548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9" fill="hold">
                      <p:stCondLst>
                        <p:cond delay="0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2" dur="1000"/>
                                        <p:tgtEl>
                                          <p:spTgt spid="154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9"/>
                  </p:tgtEl>
                </p:cond>
              </p:nextCondLst>
            </p:seq>
            <p:seq concurrent="1" nextAc="seek">
              <p:cTn id="374" restart="whenNotActive" fill="hold" evtFilter="cancelBubble" nodeType="interactiveSeq">
                <p:stCondLst>
                  <p:cond evt="onClick" delay="0">
                    <p:tgtEl>
                      <p:spTgt spid="1548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5" fill="hold">
                      <p:stCondLst>
                        <p:cond delay="0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8" dur="1000"/>
                                        <p:tgtEl>
                                          <p:spTgt spid="154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18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1548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4" dur="1000"/>
                                        <p:tgtEl>
                                          <p:spTgt spid="154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31"/>
                  </p:tgtEl>
                </p:cond>
              </p:nextCondLst>
            </p:seq>
            <p:seq concurrent="1" nextAc="seek">
              <p:cTn id="386" restart="whenNotActive" fill="hold" evtFilter="cancelBubble" nodeType="interactiveSeq">
                <p:stCondLst>
                  <p:cond evt="onClick" delay="0">
                    <p:tgtEl>
                      <p:spTgt spid="1548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7" fill="hold">
                      <p:stCondLst>
                        <p:cond delay="0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0" dur="1000"/>
                                        <p:tgtEl>
                                          <p:spTgt spid="154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30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154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>
                      <p:stCondLst>
                        <p:cond delay="0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6" dur="1000"/>
                                        <p:tgtEl>
                                          <p:spTgt spid="154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29"/>
                  </p:tgtEl>
                </p:cond>
              </p:nextCondLst>
            </p:seq>
            <p:seq concurrent="1" nextAc="seek">
              <p:cTn id="398" restart="whenNotActive" fill="hold" evtFilter="cancelBubble" nodeType="interactiveSeq">
                <p:stCondLst>
                  <p:cond evt="onClick" delay="0">
                    <p:tgtEl>
                      <p:spTgt spid="1548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9" fill="hold">
                      <p:stCondLst>
                        <p:cond delay="0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2" dur="1000"/>
                                        <p:tgtEl>
                                          <p:spTgt spid="154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34"/>
                  </p:tgtEl>
                </p:cond>
              </p:nextCondLst>
            </p:seq>
            <p:seq concurrent="1" nextAc="seek">
              <p:cTn id="404" restart="whenNotActive" fill="hold" evtFilter="cancelBubble" nodeType="interactiveSeq">
                <p:stCondLst>
                  <p:cond evt="onClick" delay="0">
                    <p:tgtEl>
                      <p:spTgt spid="1548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5" fill="hold">
                      <p:stCondLst>
                        <p:cond delay="0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8" dur="1000"/>
                                        <p:tgtEl>
                                          <p:spTgt spid="154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33"/>
                  </p:tgtEl>
                </p:cond>
              </p:nextCondLst>
            </p:seq>
            <p:seq concurrent="1" nextAc="seek">
              <p:cTn id="410" restart="whenNotActive" fill="hold" evtFilter="cancelBubble" nodeType="interactiveSeq">
                <p:stCondLst>
                  <p:cond evt="onClick" delay="0">
                    <p:tgtEl>
                      <p:spTgt spid="1548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1" fill="hold">
                      <p:stCondLst>
                        <p:cond delay="0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4" dur="1000"/>
                                        <p:tgtEl>
                                          <p:spTgt spid="154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32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1548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0" dur="1000"/>
                                        <p:tgtEl>
                                          <p:spTgt spid="1548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35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1548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>
                      <p:stCondLst>
                        <p:cond delay="0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6" dur="1000"/>
                                        <p:tgtEl>
                                          <p:spTgt spid="1548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37"/>
                  </p:tgtEl>
                </p:cond>
              </p:nextCondLst>
            </p:seq>
            <p:seq concurrent="1" nextAc="seek">
              <p:cTn id="428" restart="whenNotActive" fill="hold" evtFilter="cancelBubble" nodeType="interactiveSeq">
                <p:stCondLst>
                  <p:cond evt="onClick" delay="0">
                    <p:tgtEl>
                      <p:spTgt spid="1548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9" fill="hold">
                      <p:stCondLst>
                        <p:cond delay="0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2" dur="1000"/>
                                        <p:tgtEl>
                                          <p:spTgt spid="1548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836"/>
                  </p:tgtEl>
                </p:cond>
              </p:nextCondLst>
            </p:seq>
          </p:childTnLst>
        </p:cTn>
      </p:par>
    </p:tnLst>
    <p:bldLst>
      <p:bldP spid="154646" grpId="0" animBg="1"/>
      <p:bldP spid="154647" grpId="0" animBg="1"/>
      <p:bldP spid="154648" grpId="0" animBg="1"/>
      <p:bldP spid="154649" grpId="0" animBg="1"/>
      <p:bldP spid="154650" grpId="0" animBg="1"/>
      <p:bldP spid="154651" grpId="0" animBg="1"/>
      <p:bldP spid="154654" grpId="0" animBg="1"/>
      <p:bldP spid="154652" grpId="0" animBg="1"/>
      <p:bldP spid="154653" grpId="0" animBg="1"/>
      <p:bldP spid="154694" grpId="0" animBg="1"/>
      <p:bldP spid="154695" grpId="0" animBg="1"/>
      <p:bldP spid="154696" grpId="0" animBg="1"/>
      <p:bldP spid="154697" grpId="0" animBg="1"/>
      <p:bldP spid="154698" grpId="0" animBg="1"/>
      <p:bldP spid="154699" grpId="0" animBg="1"/>
      <p:bldP spid="154700" grpId="0" animBg="1"/>
      <p:bldP spid="154701" grpId="0" animBg="1"/>
      <p:bldP spid="154702" grpId="0" animBg="1"/>
      <p:bldP spid="154703" grpId="0" animBg="1"/>
      <p:bldP spid="154704" grpId="0" animBg="1"/>
      <p:bldP spid="154705" grpId="0" animBg="1"/>
      <p:bldP spid="154706" grpId="0" animBg="1"/>
      <p:bldP spid="154707" grpId="0" animBg="1"/>
      <p:bldP spid="154708" grpId="0" animBg="1"/>
      <p:bldP spid="154709" grpId="0" animBg="1"/>
      <p:bldP spid="154710" grpId="0" animBg="1"/>
      <p:bldP spid="154711" grpId="0" animBg="1"/>
      <p:bldP spid="154784" grpId="0" animBg="1"/>
      <p:bldP spid="154785" grpId="0" animBg="1"/>
      <p:bldP spid="154786" grpId="0" animBg="1"/>
      <p:bldP spid="154787" grpId="0" animBg="1"/>
      <p:bldP spid="154788" grpId="0" animBg="1"/>
      <p:bldP spid="154789" grpId="0" animBg="1"/>
      <p:bldP spid="154790" grpId="0" animBg="1"/>
      <p:bldP spid="154791" grpId="0" animBg="1"/>
      <p:bldP spid="154792" grpId="0" animBg="1"/>
      <p:bldP spid="154793" grpId="0" animBg="1"/>
      <p:bldP spid="154794" grpId="0" animBg="1"/>
      <p:bldP spid="154795" grpId="0" animBg="1"/>
      <p:bldP spid="154796" grpId="0" animBg="1"/>
      <p:bldP spid="154797" grpId="0" animBg="1"/>
      <p:bldP spid="154798" grpId="0" animBg="1"/>
      <p:bldP spid="154799" grpId="0" animBg="1"/>
      <p:bldP spid="154800" grpId="0" animBg="1"/>
      <p:bldP spid="154801" grpId="0" animBg="1"/>
      <p:bldP spid="154802" grpId="0" animBg="1"/>
      <p:bldP spid="154803" grpId="0" animBg="1"/>
      <p:bldP spid="154804" grpId="0" animBg="1"/>
      <p:bldP spid="154805" grpId="0" animBg="1"/>
      <p:bldP spid="154806" grpId="0" animBg="1"/>
      <p:bldP spid="154807" grpId="0" animBg="1"/>
      <p:bldP spid="154808" grpId="0" animBg="1"/>
      <p:bldP spid="154809" grpId="0" animBg="1"/>
      <p:bldP spid="154810" grpId="0" animBg="1"/>
      <p:bldP spid="154811" grpId="0" animBg="1"/>
      <p:bldP spid="154812" grpId="0" animBg="1"/>
      <p:bldP spid="154813" grpId="0" animBg="1"/>
      <p:bldP spid="154814" grpId="0" animBg="1"/>
      <p:bldP spid="154815" grpId="0" animBg="1"/>
      <p:bldP spid="154816" grpId="0" animBg="1"/>
      <p:bldP spid="154817" grpId="0" animBg="1"/>
      <p:bldP spid="154818" grpId="0" animBg="1"/>
      <p:bldP spid="154819" grpId="0" animBg="1"/>
      <p:bldP spid="154829" grpId="0" animBg="1"/>
      <p:bldP spid="154830" grpId="0" animBg="1"/>
      <p:bldP spid="154831" grpId="0" animBg="1"/>
      <p:bldP spid="154832" grpId="0" animBg="1"/>
      <p:bldP spid="154833" grpId="0" animBg="1"/>
      <p:bldP spid="154834" grpId="0" animBg="1"/>
      <p:bldP spid="154835" grpId="0" animBg="1"/>
      <p:bldP spid="154836" grpId="0" animBg="1"/>
      <p:bldP spid="1548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327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Корень (радикал)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Line 6"/>
          <p:cNvSpPr>
            <a:spLocks noGrp="1" noChangeShapeType="1"/>
          </p:cNvSpPr>
          <p:nvPr>
            <p:ph type="subTitle" idx="1"/>
          </p:nvPr>
        </p:nvSpPr>
        <p:spPr bwMode="auto">
          <a:xfrm>
            <a:off x="1908076" y="4397988"/>
            <a:ext cx="503684" cy="270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411760" y="4437112"/>
            <a:ext cx="720080" cy="2197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3132233" y="4425054"/>
            <a:ext cx="504056" cy="2197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V="1">
            <a:off x="4860425" y="4356074"/>
            <a:ext cx="1080120" cy="994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3636289" y="4356074"/>
            <a:ext cx="122413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63981" y="736536"/>
            <a:ext cx="799288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Радика́л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(буквально: «коренной» от лат.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radix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— «корень»).</a:t>
            </a:r>
            <a:endParaRPr lang="ru-RU" sz="2000" b="1" u="sng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u="sng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 математике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Радикал — знак извлечения 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арифметического корня (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8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5876925"/>
            <a:ext cx="504825" cy="5762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>
          <a:blip r:embed="rId3"/>
          <a:stretch>
            <a:fillRect/>
          </a:stretch>
        </p:blipFill>
        <p:spPr>
          <a:xfrm>
            <a:off x="6721031" y="4067183"/>
            <a:ext cx="1905000" cy="17716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04255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Вавилонская глиняная табличка с примечаниями.</a:t>
            </a:r>
          </a:p>
        </p:txBody>
      </p:sp>
    </p:spTree>
    <p:extLst>
      <p:ext uri="{BB962C8B-B14F-4D97-AF65-F5344CB8AC3E}">
        <p14:creationId xmlns:p14="http://schemas.microsoft.com/office/powerpoint/2010/main" val="102700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6"/>
          <p:cNvSpPr>
            <a:spLocks noGrp="1" noChangeShapeType="1"/>
          </p:cNvSpPr>
          <p:nvPr>
            <p:ph type="subTitle" idx="1"/>
          </p:nvPr>
        </p:nvSpPr>
        <p:spPr bwMode="auto">
          <a:xfrm>
            <a:off x="1908076" y="4397988"/>
            <a:ext cx="503684" cy="270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411760" y="4437112"/>
            <a:ext cx="720080" cy="2197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3132233" y="4425054"/>
            <a:ext cx="504056" cy="21972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V="1">
            <a:off x="4860425" y="4356074"/>
            <a:ext cx="1080120" cy="994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3636289" y="4356074"/>
            <a:ext cx="122413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33571" y="764704"/>
            <a:ext cx="799288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химии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Радикал — группа атомов, содержащая углеводородный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остаток в молекуле.</a:t>
            </a:r>
          </a:p>
          <a:p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обществе и политике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Радикал — сторонник радикализма, член какой-либо </a:t>
            </a: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адикальной партии.</a:t>
            </a:r>
          </a:p>
          <a:p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лингвистике</a:t>
            </a:r>
          </a:p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Радикал — то же, что иероглифический ключ.</a:t>
            </a:r>
          </a:p>
          <a:p>
            <a:pPr algn="r"/>
            <a:endParaRPr lang="ru-RU" sz="2000" b="1" u="sng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u="sng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u="sng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u="sng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32240" y="4314001"/>
            <a:ext cx="15827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Теорема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228184" y="4744541"/>
            <a:ext cx="236872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Если натуральное число не является квадратом некоторого натурального числа, то оно является квадратом иррационального числа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84AA33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математике</a:t>
            </a:r>
          </a:p>
          <a:p>
            <a:pPr lvl="0" algn="ctr"/>
            <a:r>
              <a:rPr lang="ru-RU" sz="2400" b="1" dirty="0">
                <a:solidFill>
                  <a:srgbClr val="84AA3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 Радикал — знак </a:t>
            </a:r>
            <a:r>
              <a:rPr lang="ru-RU" sz="2400" b="1" dirty="0" smtClean="0">
                <a:solidFill>
                  <a:srgbClr val="84AA3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извлечения арифметического корня </a:t>
            </a:r>
            <a:endParaRPr lang="ru-RU" sz="2400" b="1" dirty="0">
              <a:solidFill>
                <a:srgbClr val="84AA33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8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5876925"/>
            <a:ext cx="504825" cy="5762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18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805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230218"/>
              </p:ext>
            </p:extLst>
          </p:nvPr>
        </p:nvGraphicFramePr>
        <p:xfrm>
          <a:off x="2686794" y="1772816"/>
          <a:ext cx="1179166" cy="701040"/>
        </p:xfrm>
        <a:graphic>
          <a:graphicData uri="http://schemas.openxmlformats.org/drawingml/2006/table">
            <a:tbl>
              <a:tblPr/>
              <a:tblGrid>
                <a:gridCol w="1179166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8809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735294"/>
              </p:ext>
            </p:extLst>
          </p:nvPr>
        </p:nvGraphicFramePr>
        <p:xfrm>
          <a:off x="3851917" y="3933056"/>
          <a:ext cx="1098365" cy="701040"/>
        </p:xfrm>
        <a:graphic>
          <a:graphicData uri="http://schemas.openxmlformats.org/drawingml/2006/table">
            <a:tbl>
              <a:tblPr/>
              <a:tblGrid>
                <a:gridCol w="1098365"/>
              </a:tblGrid>
              <a:tr h="6480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158770" name="Rectangle 50"/>
          <p:cNvSpPr>
            <a:spLocks noChangeArrowheads="1"/>
          </p:cNvSpPr>
          <p:nvPr/>
        </p:nvSpPr>
        <p:spPr bwMode="auto">
          <a:xfrm>
            <a:off x="6556375" y="4868863"/>
            <a:ext cx="101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158771" name="Rectangle 51"/>
          <p:cNvSpPr>
            <a:spLocks noChangeArrowheads="1"/>
          </p:cNvSpPr>
          <p:nvPr/>
        </p:nvSpPr>
        <p:spPr bwMode="auto">
          <a:xfrm>
            <a:off x="5540375" y="4868863"/>
            <a:ext cx="101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158772" name="Rectangle 52"/>
          <p:cNvSpPr>
            <a:spLocks noChangeArrowheads="1"/>
          </p:cNvSpPr>
          <p:nvPr/>
        </p:nvSpPr>
        <p:spPr bwMode="auto">
          <a:xfrm>
            <a:off x="6948264" y="4856237"/>
            <a:ext cx="101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158773" name="Rectangle 53"/>
          <p:cNvSpPr>
            <a:spLocks noChangeArrowheads="1"/>
          </p:cNvSpPr>
          <p:nvPr/>
        </p:nvSpPr>
        <p:spPr bwMode="auto">
          <a:xfrm>
            <a:off x="3508375" y="4868863"/>
            <a:ext cx="101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158774" name="Rectangle 54"/>
          <p:cNvSpPr>
            <a:spLocks noChangeArrowheads="1"/>
          </p:cNvSpPr>
          <p:nvPr/>
        </p:nvSpPr>
        <p:spPr bwMode="auto">
          <a:xfrm>
            <a:off x="2492375" y="4868863"/>
            <a:ext cx="101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158775" name="Rectangle 55"/>
          <p:cNvSpPr>
            <a:spLocks noChangeArrowheads="1"/>
          </p:cNvSpPr>
          <p:nvPr/>
        </p:nvSpPr>
        <p:spPr bwMode="auto">
          <a:xfrm>
            <a:off x="1476375" y="4868863"/>
            <a:ext cx="1016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24636" name="AutoShape 8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5876925"/>
            <a:ext cx="504825" cy="5762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637" name="Text Box 90"/>
          <p:cNvSpPr txBox="1">
            <a:spLocks noChangeArrowheads="1"/>
          </p:cNvSpPr>
          <p:nvPr/>
        </p:nvSpPr>
        <p:spPr bwMode="auto">
          <a:xfrm>
            <a:off x="1115616" y="188913"/>
            <a:ext cx="7633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Расшифруйте высказывание  К. Пруткова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638" name="Text Box 91"/>
          <p:cNvSpPr txBox="1">
            <a:spLocks noChangeArrowheads="1"/>
          </p:cNvSpPr>
          <p:nvPr/>
        </p:nvSpPr>
        <p:spPr bwMode="auto">
          <a:xfrm>
            <a:off x="2686794" y="1019910"/>
            <a:ext cx="49672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Девиз турнира любознательных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3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99113"/>
              </p:ext>
            </p:extLst>
          </p:nvPr>
        </p:nvGraphicFramePr>
        <p:xfrm>
          <a:off x="1115616" y="2852936"/>
          <a:ext cx="1179166" cy="701040"/>
        </p:xfrm>
        <a:graphic>
          <a:graphicData uri="http://schemas.openxmlformats.org/drawingml/2006/table">
            <a:tbl>
              <a:tblPr/>
              <a:tblGrid>
                <a:gridCol w="1179166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215275"/>
              </p:ext>
            </p:extLst>
          </p:nvPr>
        </p:nvGraphicFramePr>
        <p:xfrm>
          <a:off x="2492375" y="3933056"/>
          <a:ext cx="1187267" cy="701040"/>
        </p:xfrm>
        <a:graphic>
          <a:graphicData uri="http://schemas.openxmlformats.org/drawingml/2006/table">
            <a:tbl>
              <a:tblPr/>
              <a:tblGrid>
                <a:gridCol w="1187267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80069"/>
              </p:ext>
            </p:extLst>
          </p:nvPr>
        </p:nvGraphicFramePr>
        <p:xfrm>
          <a:off x="1115616" y="3933056"/>
          <a:ext cx="1179166" cy="701040"/>
        </p:xfrm>
        <a:graphic>
          <a:graphicData uri="http://schemas.openxmlformats.org/drawingml/2006/table">
            <a:tbl>
              <a:tblPr/>
              <a:tblGrid>
                <a:gridCol w="1179166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630495"/>
              </p:ext>
            </p:extLst>
          </p:nvPr>
        </p:nvGraphicFramePr>
        <p:xfrm>
          <a:off x="1115616" y="1772816"/>
          <a:ext cx="1179166" cy="701040"/>
        </p:xfrm>
        <a:graphic>
          <a:graphicData uri="http://schemas.openxmlformats.org/drawingml/2006/table">
            <a:tbl>
              <a:tblPr/>
              <a:tblGrid>
                <a:gridCol w="1179166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08626"/>
              </p:ext>
            </p:extLst>
          </p:nvPr>
        </p:nvGraphicFramePr>
        <p:xfrm>
          <a:off x="4361209" y="1772816"/>
          <a:ext cx="1179166" cy="701040"/>
        </p:xfrm>
        <a:graphic>
          <a:graphicData uri="http://schemas.openxmlformats.org/drawingml/2006/table">
            <a:tbl>
              <a:tblPr/>
              <a:tblGrid>
                <a:gridCol w="1179166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002640"/>
              </p:ext>
            </p:extLst>
          </p:nvPr>
        </p:nvGraphicFramePr>
        <p:xfrm>
          <a:off x="5170438" y="3933056"/>
          <a:ext cx="1179166" cy="701040"/>
        </p:xfrm>
        <a:graphic>
          <a:graphicData uri="http://schemas.openxmlformats.org/drawingml/2006/table">
            <a:tbl>
              <a:tblPr/>
              <a:tblGrid>
                <a:gridCol w="1179166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444708"/>
              </p:ext>
            </p:extLst>
          </p:nvPr>
        </p:nvGraphicFramePr>
        <p:xfrm>
          <a:off x="7906717" y="3933056"/>
          <a:ext cx="1179166" cy="701040"/>
        </p:xfrm>
        <a:graphic>
          <a:graphicData uri="http://schemas.openxmlformats.org/drawingml/2006/table">
            <a:tbl>
              <a:tblPr/>
              <a:tblGrid>
                <a:gridCol w="1179166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Group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051859"/>
              </p:ext>
            </p:extLst>
          </p:nvPr>
        </p:nvGraphicFramePr>
        <p:xfrm>
          <a:off x="6556375" y="3933056"/>
          <a:ext cx="1212804" cy="701040"/>
        </p:xfrm>
        <a:graphic>
          <a:graphicData uri="http://schemas.openxmlformats.org/drawingml/2006/table">
            <a:tbl>
              <a:tblPr/>
              <a:tblGrid>
                <a:gridCol w="1212804"/>
              </a:tblGrid>
              <a:tr h="592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ь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pic>
        <p:nvPicPr>
          <p:cNvPr id="21" name="Picture 6" descr="C:\Documents and Settings\Анна\Рабочий стол\Картинки по математике\6389e607837c0481e651889c907acf0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63" y="1019910"/>
            <a:ext cx="2436146" cy="27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:\Documents and Settings\Анна\Рабочий стол\Картинки по математике\mirM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" y="4725144"/>
            <a:ext cx="2014537" cy="21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8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58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58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58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58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158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70" grpId="0"/>
      <p:bldP spid="158771" grpId="0"/>
      <p:bldP spid="158772" grpId="0"/>
      <p:bldP spid="158773" grpId="0"/>
      <p:bldP spid="158774" grpId="0"/>
      <p:bldP spid="1587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2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56673635"/>
              </p:ext>
            </p:extLst>
          </p:nvPr>
        </p:nvGraphicFramePr>
        <p:xfrm>
          <a:off x="1117234" y="476672"/>
          <a:ext cx="2079625" cy="5328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7" name="Формула" r:id="rId3" imgW="1028520" imgH="2158920" progId="Equation.3">
                  <p:embed/>
                </p:oleObj>
              </mc:Choice>
              <mc:Fallback>
                <p:oleObj name="Формула" r:id="rId3" imgW="1028520" imgH="2158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234" y="476672"/>
                        <a:ext cx="2079625" cy="53285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WordArt 7"/>
          <p:cNvSpPr>
            <a:spLocks noChangeArrowheads="1" noChangeShapeType="1" noTextEdit="1"/>
          </p:cNvSpPr>
          <p:nvPr/>
        </p:nvSpPr>
        <p:spPr bwMode="auto">
          <a:xfrm>
            <a:off x="2428860" y="4429132"/>
            <a:ext cx="7207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6822296" y="1535893"/>
            <a:ext cx="678661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-180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>
            <a:off x="3004215" y="3869759"/>
            <a:ext cx="357190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45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3277566" y="1750207"/>
            <a:ext cx="500066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1,7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39" name="WordArt 11"/>
          <p:cNvSpPr>
            <a:spLocks noChangeArrowheads="1" noChangeShapeType="1" noTextEdit="1"/>
          </p:cNvSpPr>
          <p:nvPr/>
        </p:nvSpPr>
        <p:spPr bwMode="auto">
          <a:xfrm>
            <a:off x="3307177" y="634063"/>
            <a:ext cx="285753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8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44" name="AutoShape 16"/>
          <p:cNvSpPr>
            <a:spLocks noChangeArrowheads="1"/>
          </p:cNvSpPr>
          <p:nvPr/>
        </p:nvSpPr>
        <p:spPr bwMode="auto">
          <a:xfrm>
            <a:off x="3032646" y="260648"/>
            <a:ext cx="857256" cy="1168088"/>
          </a:xfrm>
          <a:prstGeom prst="irregularSeal1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2" name="Объект 5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8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WordArt 8"/>
          <p:cNvSpPr>
            <a:spLocks noChangeArrowheads="1" noChangeShapeType="1" noTextEdit="1"/>
          </p:cNvSpPr>
          <p:nvPr/>
        </p:nvSpPr>
        <p:spPr bwMode="auto">
          <a:xfrm>
            <a:off x="3144242" y="5380145"/>
            <a:ext cx="285752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6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6" name="AutoShape 18"/>
          <p:cNvSpPr>
            <a:spLocks noChangeArrowheads="1"/>
          </p:cNvSpPr>
          <p:nvPr/>
        </p:nvSpPr>
        <p:spPr bwMode="auto">
          <a:xfrm>
            <a:off x="2739667" y="3691164"/>
            <a:ext cx="939797" cy="857256"/>
          </a:xfrm>
          <a:prstGeom prst="irregularSeal1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" name="WordArt 9"/>
          <p:cNvSpPr>
            <a:spLocks noChangeArrowheads="1" noChangeShapeType="1" noTextEdit="1"/>
          </p:cNvSpPr>
          <p:nvPr/>
        </p:nvSpPr>
        <p:spPr bwMode="auto">
          <a:xfrm>
            <a:off x="3152705" y="4647162"/>
            <a:ext cx="357190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3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3" name="WordArt 9"/>
          <p:cNvSpPr>
            <a:spLocks noChangeArrowheads="1" noChangeShapeType="1" noTextEdit="1"/>
          </p:cNvSpPr>
          <p:nvPr/>
        </p:nvSpPr>
        <p:spPr bwMode="auto">
          <a:xfrm>
            <a:off x="7072330" y="2643182"/>
            <a:ext cx="428628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1,5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5" name="WordArt 9"/>
          <p:cNvSpPr>
            <a:spLocks noChangeArrowheads="1" noChangeShapeType="1" noTextEdit="1"/>
          </p:cNvSpPr>
          <p:nvPr/>
        </p:nvSpPr>
        <p:spPr bwMode="auto">
          <a:xfrm>
            <a:off x="3084841" y="2840511"/>
            <a:ext cx="747663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-0,2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42" name="AutoShape 14"/>
          <p:cNvSpPr>
            <a:spLocks noChangeArrowheads="1"/>
          </p:cNvSpPr>
          <p:nvPr/>
        </p:nvSpPr>
        <p:spPr bwMode="auto">
          <a:xfrm>
            <a:off x="3004215" y="2536025"/>
            <a:ext cx="1202045" cy="1143008"/>
          </a:xfrm>
          <a:prstGeom prst="irregularSeal1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5" name="AutoShape 17"/>
          <p:cNvSpPr>
            <a:spLocks noChangeArrowheads="1"/>
          </p:cNvSpPr>
          <p:nvPr/>
        </p:nvSpPr>
        <p:spPr bwMode="auto">
          <a:xfrm>
            <a:off x="3149586" y="1387334"/>
            <a:ext cx="956208" cy="1083598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1" name="AutoShape 13"/>
          <p:cNvSpPr>
            <a:spLocks noChangeArrowheads="1"/>
          </p:cNvSpPr>
          <p:nvPr/>
        </p:nvSpPr>
        <p:spPr bwMode="auto">
          <a:xfrm>
            <a:off x="6836316" y="2372991"/>
            <a:ext cx="1000132" cy="935039"/>
          </a:xfrm>
          <a:prstGeom prst="irregularSeal1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43" name="AutoShape 15"/>
          <p:cNvSpPr>
            <a:spLocks noChangeArrowheads="1"/>
          </p:cNvSpPr>
          <p:nvPr/>
        </p:nvSpPr>
        <p:spPr bwMode="auto">
          <a:xfrm>
            <a:off x="6588225" y="1134129"/>
            <a:ext cx="1127048" cy="1199299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6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076542"/>
              </p:ext>
            </p:extLst>
          </p:nvPr>
        </p:nvGraphicFramePr>
        <p:xfrm>
          <a:off x="4759574" y="406944"/>
          <a:ext cx="2306647" cy="5472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9" name="Формула" r:id="rId7" imgW="977760" imgH="1930320" progId="Equation.3">
                  <p:embed/>
                </p:oleObj>
              </mc:Choice>
              <mc:Fallback>
                <p:oleObj name="Формула" r:id="rId7" imgW="977760" imgH="1930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9574" y="406944"/>
                        <a:ext cx="2306647" cy="54726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AutoShape 16"/>
          <p:cNvSpPr>
            <a:spLocks noChangeArrowheads="1"/>
          </p:cNvSpPr>
          <p:nvPr/>
        </p:nvSpPr>
        <p:spPr bwMode="auto">
          <a:xfrm>
            <a:off x="2932777" y="4375359"/>
            <a:ext cx="857256" cy="1000132"/>
          </a:xfrm>
          <a:prstGeom prst="irregularSeal1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7" name="AutoShape 15"/>
          <p:cNvSpPr>
            <a:spLocks noChangeArrowheads="1"/>
          </p:cNvSpPr>
          <p:nvPr/>
        </p:nvSpPr>
        <p:spPr bwMode="auto">
          <a:xfrm>
            <a:off x="2937196" y="5075790"/>
            <a:ext cx="928694" cy="1071570"/>
          </a:xfrm>
          <a:prstGeom prst="irregularSeal1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WordArt 8"/>
          <p:cNvSpPr>
            <a:spLocks noChangeArrowheads="1" noChangeShapeType="1" noTextEdit="1"/>
          </p:cNvSpPr>
          <p:nvPr/>
        </p:nvSpPr>
        <p:spPr bwMode="auto">
          <a:xfrm>
            <a:off x="7072330" y="630378"/>
            <a:ext cx="357190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10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8" name="WordArt 8"/>
          <p:cNvSpPr>
            <a:spLocks noChangeArrowheads="1" noChangeShapeType="1" noTextEdit="1"/>
          </p:cNvSpPr>
          <p:nvPr/>
        </p:nvSpPr>
        <p:spPr bwMode="auto">
          <a:xfrm>
            <a:off x="6690634" y="3786190"/>
            <a:ext cx="214314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39" name="WordArt 8"/>
          <p:cNvSpPr>
            <a:spLocks noChangeArrowheads="1" noChangeShapeType="1" noTextEdit="1"/>
          </p:cNvSpPr>
          <p:nvPr/>
        </p:nvSpPr>
        <p:spPr bwMode="auto">
          <a:xfrm>
            <a:off x="6661560" y="4553954"/>
            <a:ext cx="500066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3,5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0" name="WordArt 8"/>
          <p:cNvSpPr>
            <a:spLocks noChangeArrowheads="1" noChangeShapeType="1" noTextEdit="1"/>
          </p:cNvSpPr>
          <p:nvPr/>
        </p:nvSpPr>
        <p:spPr bwMode="auto">
          <a:xfrm>
            <a:off x="6664350" y="5354569"/>
            <a:ext cx="500066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1,8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546" name="AutoShape 18"/>
          <p:cNvSpPr>
            <a:spLocks noChangeArrowheads="1"/>
          </p:cNvSpPr>
          <p:nvPr/>
        </p:nvSpPr>
        <p:spPr bwMode="auto">
          <a:xfrm>
            <a:off x="6893735" y="380857"/>
            <a:ext cx="857256" cy="1006477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7" name="AutoShape 15"/>
          <p:cNvSpPr>
            <a:spLocks noChangeArrowheads="1"/>
          </p:cNvSpPr>
          <p:nvPr/>
        </p:nvSpPr>
        <p:spPr bwMode="auto">
          <a:xfrm>
            <a:off x="6500825" y="3458394"/>
            <a:ext cx="928695" cy="1006477"/>
          </a:xfrm>
          <a:prstGeom prst="irregularSeal1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6" name="AutoShape 18"/>
          <p:cNvSpPr>
            <a:spLocks noChangeArrowheads="1"/>
          </p:cNvSpPr>
          <p:nvPr/>
        </p:nvSpPr>
        <p:spPr bwMode="auto">
          <a:xfrm>
            <a:off x="6517540" y="4321357"/>
            <a:ext cx="857256" cy="1006477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8" name="AutoShape 14"/>
          <p:cNvSpPr>
            <a:spLocks noChangeArrowheads="1"/>
          </p:cNvSpPr>
          <p:nvPr/>
        </p:nvSpPr>
        <p:spPr bwMode="auto">
          <a:xfrm>
            <a:off x="6517540" y="4987789"/>
            <a:ext cx="1011235" cy="1143008"/>
          </a:xfrm>
          <a:prstGeom prst="irregularSeal1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AutoShape 151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56100" y="6281738"/>
            <a:ext cx="719138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2" name="Picture 8" descr="C:\Documents and Settings\Анна\Рабочий стол\Картинки по математике\21_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844" y="4501054"/>
            <a:ext cx="1447780" cy="233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866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4" grpId="0" animBg="1"/>
      <p:bldP spid="56" grpId="0" animBg="1"/>
      <p:bldP spid="22542" grpId="0" animBg="1"/>
      <p:bldP spid="22545" grpId="0" animBg="1"/>
      <p:bldP spid="22541" grpId="0" animBg="1"/>
      <p:bldP spid="22543" grpId="0" animBg="1"/>
      <p:bldP spid="75" grpId="0" animBg="1"/>
      <p:bldP spid="77" grpId="0" animBg="1"/>
      <p:bldP spid="22546" grpId="0" animBg="1"/>
      <p:bldP spid="67" grpId="0" animBg="1"/>
      <p:bldP spid="76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21" name="Rectangle 1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892800" y="4462463"/>
            <a:ext cx="2711450" cy="2062162"/>
          </a:xfrm>
          <a:prstGeom prst="rect">
            <a:avLst/>
          </a:prstGeom>
          <a:solidFill>
            <a:srgbClr val="808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ТРУДНАЯ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ЗАДАЧКА</a:t>
            </a:r>
          </a:p>
        </p:txBody>
      </p:sp>
      <p:sp>
        <p:nvSpPr>
          <p:cNvPr id="119820" name="Rectangle 1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179763" y="4462463"/>
            <a:ext cx="2713037" cy="2062162"/>
          </a:xfrm>
          <a:prstGeom prst="rect">
            <a:avLst/>
          </a:prstGeom>
          <a:solidFill>
            <a:srgbClr val="FFCC99"/>
          </a:solidFill>
          <a:ln w="571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СООБРАЖАЛКИ</a:t>
            </a:r>
          </a:p>
        </p:txBody>
      </p:sp>
      <p:sp>
        <p:nvSpPr>
          <p:cNvPr id="119819" name="Rectangl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68313" y="4462463"/>
            <a:ext cx="2711450" cy="2062162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ГОЛОВОЛОМКА</a:t>
            </a:r>
          </a:p>
        </p:txBody>
      </p:sp>
      <p:sp>
        <p:nvSpPr>
          <p:cNvPr id="119818" name="Rectangle 1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892800" y="2395538"/>
            <a:ext cx="2711450" cy="2066925"/>
          </a:xfrm>
          <a:prstGeom prst="rect">
            <a:avLst/>
          </a:prstGeom>
          <a:solidFill>
            <a:srgbClr val="CC99FF"/>
          </a:solidFill>
          <a:ln w="571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Математический ринг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9817" name="Rectangle 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179763" y="2395538"/>
            <a:ext cx="2713037" cy="20669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МУЗЫКАЛЬНАЯ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ПАУЗА</a:t>
            </a:r>
          </a:p>
        </p:txBody>
      </p:sp>
      <p:sp>
        <p:nvSpPr>
          <p:cNvPr id="119816" name="Rectangle 8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468313" y="2395538"/>
            <a:ext cx="2711450" cy="2066925"/>
          </a:xfrm>
          <a:prstGeom prst="rect">
            <a:avLst/>
          </a:prstGeom>
          <a:solidFill>
            <a:srgbClr val="FF9900"/>
          </a:solidFill>
          <a:ln w="571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hlinkClick r:id="rId7" action="ppaction://hlinksldjump"/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ЭСТАФЕТА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Я + ТЫ = МЫ!</a:t>
            </a:r>
          </a:p>
        </p:txBody>
      </p:sp>
      <p:sp>
        <p:nvSpPr>
          <p:cNvPr id="119815" name="Rectangle 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5892800" y="333375"/>
            <a:ext cx="2711450" cy="2062163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БЛИЦ –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ТУРНИР</a:t>
            </a:r>
          </a:p>
        </p:txBody>
      </p:sp>
      <p:sp>
        <p:nvSpPr>
          <p:cNvPr id="119814" name="Rectangle 6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179763" y="333375"/>
            <a:ext cx="2713037" cy="206216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sz="20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endParaRPr lang="ru-RU" sz="20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ШИФРОВКА</a:t>
            </a:r>
          </a:p>
        </p:txBody>
      </p:sp>
      <p:sp>
        <p:nvSpPr>
          <p:cNvPr id="119813" name="Rectangle 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68313" y="333375"/>
            <a:ext cx="2711450" cy="2062163"/>
          </a:xfrm>
          <a:prstGeom prst="rect">
            <a:avLst/>
          </a:prstGeom>
          <a:solidFill>
            <a:srgbClr val="00FFFF"/>
          </a:solidFill>
          <a:ln w="571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sz="2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САМЫЙ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2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ВНИМАТЕЛЬНЫЙ</a:t>
            </a:r>
          </a:p>
        </p:txBody>
      </p:sp>
      <p:sp>
        <p:nvSpPr>
          <p:cNvPr id="4107" name="Line 15"/>
          <p:cNvSpPr>
            <a:spLocks noChangeShapeType="1"/>
          </p:cNvSpPr>
          <p:nvPr/>
        </p:nvSpPr>
        <p:spPr bwMode="auto">
          <a:xfrm>
            <a:off x="468313" y="2395538"/>
            <a:ext cx="8135937" cy="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8" name="Line 16"/>
          <p:cNvSpPr>
            <a:spLocks noChangeShapeType="1"/>
          </p:cNvSpPr>
          <p:nvPr/>
        </p:nvSpPr>
        <p:spPr bwMode="auto">
          <a:xfrm>
            <a:off x="468313" y="4462463"/>
            <a:ext cx="8135937" cy="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9" name="Line 20"/>
          <p:cNvSpPr>
            <a:spLocks noChangeShapeType="1"/>
          </p:cNvSpPr>
          <p:nvPr/>
        </p:nvSpPr>
        <p:spPr bwMode="auto">
          <a:xfrm>
            <a:off x="5867400" y="333375"/>
            <a:ext cx="0" cy="619125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468313" y="333375"/>
            <a:ext cx="8135937" cy="0"/>
          </a:xfrm>
          <a:prstGeom prst="line">
            <a:avLst/>
          </a:prstGeom>
          <a:noFill/>
          <a:ln w="57150" cap="sq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1" name="Line 18"/>
          <p:cNvSpPr>
            <a:spLocks noChangeShapeType="1"/>
          </p:cNvSpPr>
          <p:nvPr/>
        </p:nvSpPr>
        <p:spPr bwMode="auto">
          <a:xfrm>
            <a:off x="468313" y="333375"/>
            <a:ext cx="0" cy="6191250"/>
          </a:xfrm>
          <a:prstGeom prst="line">
            <a:avLst/>
          </a:prstGeom>
          <a:noFill/>
          <a:ln w="57150" cap="sq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2" name="Line 21"/>
          <p:cNvSpPr>
            <a:spLocks noChangeShapeType="1"/>
          </p:cNvSpPr>
          <p:nvPr/>
        </p:nvSpPr>
        <p:spPr bwMode="auto">
          <a:xfrm>
            <a:off x="8604250" y="333375"/>
            <a:ext cx="0" cy="6191250"/>
          </a:xfrm>
          <a:prstGeom prst="line">
            <a:avLst/>
          </a:prstGeom>
          <a:noFill/>
          <a:ln w="57150" cap="sq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468313" y="6524625"/>
            <a:ext cx="8135937" cy="0"/>
          </a:xfrm>
          <a:prstGeom prst="line">
            <a:avLst/>
          </a:prstGeom>
          <a:noFill/>
          <a:ln w="57150" cap="sq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4" name="AutoShape 50">
            <a:hlinkClick r:id="rId11" action="ppaction://hlinksldjump" highlightClick="1">
              <a:snd r:embed="rId12" name="chimes.wav"/>
            </a:hlinkClick>
          </p:cNvPr>
          <p:cNvSpPr>
            <a:spLocks noChangeArrowheads="1"/>
          </p:cNvSpPr>
          <p:nvPr/>
        </p:nvSpPr>
        <p:spPr bwMode="auto">
          <a:xfrm>
            <a:off x="8459788" y="6381750"/>
            <a:ext cx="684212" cy="4762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5" name="AutoShape 52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237288"/>
            <a:ext cx="684213" cy="6207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счёт</a:t>
            </a:r>
          </a:p>
        </p:txBody>
      </p:sp>
      <p:sp>
        <p:nvSpPr>
          <p:cNvPr id="4116" name="Line 106"/>
          <p:cNvSpPr>
            <a:spLocks noChangeShapeType="1"/>
          </p:cNvSpPr>
          <p:nvPr/>
        </p:nvSpPr>
        <p:spPr bwMode="auto">
          <a:xfrm>
            <a:off x="468313" y="2420938"/>
            <a:ext cx="8135937" cy="0"/>
          </a:xfrm>
          <a:prstGeom prst="line">
            <a:avLst/>
          </a:prstGeom>
          <a:noFill/>
          <a:ln w="57150" cap="sq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7" name="Line 107"/>
          <p:cNvSpPr>
            <a:spLocks noChangeShapeType="1"/>
          </p:cNvSpPr>
          <p:nvPr/>
        </p:nvSpPr>
        <p:spPr bwMode="auto">
          <a:xfrm>
            <a:off x="468313" y="4437063"/>
            <a:ext cx="8135937" cy="0"/>
          </a:xfrm>
          <a:prstGeom prst="line">
            <a:avLst/>
          </a:prstGeom>
          <a:noFill/>
          <a:ln w="57150" cap="sq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8" name="Line 108"/>
          <p:cNvSpPr>
            <a:spLocks noChangeShapeType="1"/>
          </p:cNvSpPr>
          <p:nvPr/>
        </p:nvSpPr>
        <p:spPr bwMode="auto">
          <a:xfrm>
            <a:off x="3203575" y="333375"/>
            <a:ext cx="0" cy="6191250"/>
          </a:xfrm>
          <a:prstGeom prst="line">
            <a:avLst/>
          </a:prstGeom>
          <a:noFill/>
          <a:ln w="57150" cap="sq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9" name="Line 109"/>
          <p:cNvSpPr>
            <a:spLocks noChangeShapeType="1"/>
          </p:cNvSpPr>
          <p:nvPr/>
        </p:nvSpPr>
        <p:spPr bwMode="auto">
          <a:xfrm>
            <a:off x="5867400" y="404813"/>
            <a:ext cx="0" cy="6119812"/>
          </a:xfrm>
          <a:prstGeom prst="line">
            <a:avLst/>
          </a:prstGeom>
          <a:noFill/>
          <a:ln w="57150" cap="sq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98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98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98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1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98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1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98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98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9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1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198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9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1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98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198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198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19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820"/>
                  </p:tgtEl>
                </p:cond>
              </p:nextCondLst>
            </p:seq>
          </p:childTnLst>
        </p:cTn>
      </p:par>
    </p:tnLst>
    <p:bldLst>
      <p:bldP spid="119821" grpId="0" animBg="1"/>
      <p:bldP spid="119820" grpId="0" animBg="1"/>
      <p:bldP spid="119819" grpId="0" animBg="1"/>
      <p:bldP spid="119818" grpId="0" animBg="1"/>
      <p:bldP spid="119817" grpId="0" animBg="1"/>
      <p:bldP spid="119816" grpId="0" animBg="1"/>
      <p:bldP spid="119815" grpId="0" animBg="1"/>
      <p:bldP spid="119814" grpId="0" animBg="1"/>
      <p:bldP spid="1198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70" name="Text Box 102"/>
          <p:cNvSpPr txBox="1">
            <a:spLocks noChangeArrowheads="1"/>
          </p:cNvSpPr>
          <p:nvPr/>
        </p:nvSpPr>
        <p:spPr bwMode="auto">
          <a:xfrm>
            <a:off x="7018339" y="404813"/>
            <a:ext cx="2125662" cy="461665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Задание   1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871" name="Text Box 103"/>
          <p:cNvSpPr txBox="1">
            <a:spLocks noChangeArrowheads="1"/>
          </p:cNvSpPr>
          <p:nvPr/>
        </p:nvSpPr>
        <p:spPr bwMode="auto">
          <a:xfrm>
            <a:off x="7018339" y="2492375"/>
            <a:ext cx="2125661" cy="4572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872" name="Text Box 104"/>
          <p:cNvSpPr txBox="1">
            <a:spLocks noChangeArrowheads="1"/>
          </p:cNvSpPr>
          <p:nvPr/>
        </p:nvSpPr>
        <p:spPr bwMode="auto">
          <a:xfrm>
            <a:off x="7018339" y="1341438"/>
            <a:ext cx="2125661" cy="4572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Задание 2 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58" name="AutoShape 10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021388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62778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39" descr="C:\Documents and Settings\Анна\Рабочий стол\Картинки по математике\1221031407_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975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935241"/>
              </p:ext>
            </p:extLst>
          </p:nvPr>
        </p:nvGraphicFramePr>
        <p:xfrm>
          <a:off x="2595860" y="777950"/>
          <a:ext cx="324036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2" name="Формула" r:id="rId5" imgW="1024920" imgH="247320" progId="Equation.3">
                  <p:embed/>
                </p:oleObj>
              </mc:Choice>
              <mc:Fallback>
                <p:oleObj name="Формула" r:id="rId5" imgW="1024920" imgH="2473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5860" y="777950"/>
                        <a:ext cx="3240360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8221310"/>
              </p:ext>
            </p:extLst>
          </p:nvPr>
        </p:nvGraphicFramePr>
        <p:xfrm>
          <a:off x="2627784" y="2143125"/>
          <a:ext cx="324036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" name="Формула" r:id="rId7" imgW="1024920" imgH="247320" progId="Equation.3">
                  <p:embed/>
                </p:oleObj>
              </mc:Choice>
              <mc:Fallback>
                <p:oleObj name="Формула" r:id="rId7" imgW="1024920" imgH="24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143125"/>
                        <a:ext cx="3240360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8124659"/>
              </p:ext>
            </p:extLst>
          </p:nvPr>
        </p:nvGraphicFramePr>
        <p:xfrm>
          <a:off x="2688225" y="3645024"/>
          <a:ext cx="324036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4" name="Формула" r:id="rId8" imgW="1024920" imgH="247320" progId="Equation.3">
                  <p:embed/>
                </p:oleObj>
              </mc:Choice>
              <mc:Fallback>
                <p:oleObj name="Формула" r:id="rId8" imgW="1024920" imgH="24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8225" y="3645024"/>
                        <a:ext cx="3240360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310745" y="2781300"/>
            <a:ext cx="41041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S квадрата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12,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Сторона  квадрата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?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см.</a:t>
            </a:r>
          </a:p>
          <a:p>
            <a:endParaRPr lang="ru-RU" sz="2400" b="1" dirty="0"/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262110" y="4868863"/>
            <a:ext cx="44468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Катеты равны 3 см и 4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Гипотенуза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?</a:t>
            </a: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5292080" y="404813"/>
            <a:ext cx="3851921" cy="830997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Вычисли рациональным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способом.</a:t>
            </a:r>
          </a:p>
        </p:txBody>
      </p:sp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5796136" y="2492375"/>
            <a:ext cx="3347865" cy="461665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Теорема Пифагора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5724128" y="1644351"/>
            <a:ext cx="3419872" cy="461665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Геометрическая задача</a:t>
            </a:r>
            <a:endParaRPr lang="ru-RU" sz="24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021388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2828" name="WordArt 12"/>
          <p:cNvSpPr>
            <a:spLocks noChangeArrowheads="1" noChangeShapeType="1" noTextEdit="1"/>
          </p:cNvSpPr>
          <p:nvPr/>
        </p:nvSpPr>
        <p:spPr bwMode="auto">
          <a:xfrm>
            <a:off x="5600702" y="5344251"/>
            <a:ext cx="411458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62829" name="Rectangle 13"/>
          <p:cNvSpPr>
            <a:spLocks noChangeArrowheads="1"/>
          </p:cNvSpPr>
          <p:nvPr/>
        </p:nvSpPr>
        <p:spPr bwMode="auto">
          <a:xfrm>
            <a:off x="467544" y="1499289"/>
            <a:ext cx="2376488" cy="504825"/>
          </a:xfrm>
          <a:prstGeom prst="rect">
            <a:avLst/>
          </a:prstGeom>
          <a:solidFill>
            <a:srgbClr val="00FFFF"/>
          </a:solidFill>
          <a:ln w="571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Ответ</a:t>
            </a:r>
          </a:p>
        </p:txBody>
      </p:sp>
      <p:sp>
        <p:nvSpPr>
          <p:cNvPr id="162830" name="Rectangle 14"/>
          <p:cNvSpPr>
            <a:spLocks noChangeArrowheads="1"/>
          </p:cNvSpPr>
          <p:nvPr/>
        </p:nvSpPr>
        <p:spPr bwMode="auto">
          <a:xfrm>
            <a:off x="323850" y="3717925"/>
            <a:ext cx="2376488" cy="504825"/>
          </a:xfrm>
          <a:prstGeom prst="rect">
            <a:avLst/>
          </a:prstGeom>
          <a:solidFill>
            <a:srgbClr val="00FFFF"/>
          </a:solidFill>
          <a:ln w="571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Ответ</a:t>
            </a:r>
          </a:p>
        </p:txBody>
      </p:sp>
      <p:sp>
        <p:nvSpPr>
          <p:cNvPr id="162831" name="Rectangle 15"/>
          <p:cNvSpPr>
            <a:spLocks noChangeArrowheads="1"/>
          </p:cNvSpPr>
          <p:nvPr/>
        </p:nvSpPr>
        <p:spPr bwMode="auto">
          <a:xfrm>
            <a:off x="250825" y="5732463"/>
            <a:ext cx="2376488" cy="504825"/>
          </a:xfrm>
          <a:prstGeom prst="rect">
            <a:avLst/>
          </a:prstGeom>
          <a:solidFill>
            <a:srgbClr val="00FFFF"/>
          </a:solidFill>
          <a:ln w="571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Ответ</a:t>
            </a:r>
          </a:p>
        </p:txBody>
      </p:sp>
      <p:sp>
        <p:nvSpPr>
          <p:cNvPr id="162832" name="WordArt 16"/>
          <p:cNvSpPr>
            <a:spLocks noChangeArrowheads="1" noChangeShapeType="1" noTextEdit="1"/>
          </p:cNvSpPr>
          <p:nvPr/>
        </p:nvSpPr>
        <p:spPr bwMode="auto">
          <a:xfrm>
            <a:off x="4750893" y="3118030"/>
            <a:ext cx="792658" cy="8635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3,6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833" name="WordArt 17"/>
          <p:cNvSpPr>
            <a:spLocks noChangeArrowheads="1" noChangeShapeType="1" noTextEdit="1"/>
          </p:cNvSpPr>
          <p:nvPr/>
        </p:nvSpPr>
        <p:spPr bwMode="auto">
          <a:xfrm>
            <a:off x="4414879" y="595258"/>
            <a:ext cx="864096" cy="5837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550857"/>
              </p:ext>
            </p:extLst>
          </p:nvPr>
        </p:nvGraphicFramePr>
        <p:xfrm>
          <a:off x="611560" y="457200"/>
          <a:ext cx="2664296" cy="667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Формула" r:id="rId4" imgW="761669" imgH="253890" progId="Equation.3">
                  <p:embed/>
                </p:oleObj>
              </mc:Choice>
              <mc:Fallback>
                <p:oleObj name="Формула" r:id="rId4" imgW="761669" imgH="25389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57200"/>
                        <a:ext cx="2664296" cy="6675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 descr="C:\Documents and Settings\Анна\Рабочий стол\Картинки по математике\cut_300_268_12513627204a9647a0019c5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3467612"/>
            <a:ext cx="248376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28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2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2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6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1000"/>
                                        <p:tgtEl>
                                          <p:spTgt spid="162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2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28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1000"/>
                                        <p:tgtEl>
                                          <p:spTgt spid="162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6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1000"/>
                                        <p:tgtEl>
                                          <p:spTgt spid="162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2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28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3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628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2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29"/>
                  </p:tgtEl>
                </p:cond>
              </p:nextCondLst>
            </p:seq>
          </p:childTnLst>
        </p:cTn>
      </p:par>
    </p:tnLst>
    <p:bldLst>
      <p:bldP spid="162819" grpId="0"/>
      <p:bldP spid="162828" grpId="0" animBg="1"/>
      <p:bldP spid="162829" grpId="0" animBg="1"/>
      <p:bldP spid="162829" grpId="1" animBg="1"/>
      <p:bldP spid="162830" grpId="0" animBg="1"/>
      <p:bldP spid="162832" grpId="0" animBg="1"/>
      <p:bldP spid="1628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27" name="Text Box 35"/>
          <p:cNvSpPr txBox="1">
            <a:spLocks noChangeArrowheads="1"/>
          </p:cNvSpPr>
          <p:nvPr/>
        </p:nvSpPr>
        <p:spPr bwMode="auto">
          <a:xfrm>
            <a:off x="7127875" y="404813"/>
            <a:ext cx="2016125" cy="4572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FFFF"/>
                </a:solidFill>
              </a:rPr>
              <a:t>Задание </a:t>
            </a:r>
          </a:p>
        </p:txBody>
      </p:sp>
      <p:sp>
        <p:nvSpPr>
          <p:cNvPr id="161828" name="Text Box 36"/>
          <p:cNvSpPr txBox="1">
            <a:spLocks noChangeArrowheads="1"/>
          </p:cNvSpPr>
          <p:nvPr/>
        </p:nvSpPr>
        <p:spPr bwMode="auto">
          <a:xfrm>
            <a:off x="7127875" y="2492375"/>
            <a:ext cx="2016125" cy="4572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FFFF"/>
                </a:solidFill>
              </a:rPr>
              <a:t>Задание </a:t>
            </a:r>
          </a:p>
        </p:txBody>
      </p:sp>
      <p:sp>
        <p:nvSpPr>
          <p:cNvPr id="161829" name="Text Box 37"/>
          <p:cNvSpPr txBox="1">
            <a:spLocks noChangeArrowheads="1"/>
          </p:cNvSpPr>
          <p:nvPr/>
        </p:nvSpPr>
        <p:spPr bwMode="auto">
          <a:xfrm>
            <a:off x="7127875" y="1341438"/>
            <a:ext cx="2016125" cy="457200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FFFFFF"/>
                </a:solidFill>
              </a:rPr>
              <a:t>Задание </a:t>
            </a:r>
          </a:p>
        </p:txBody>
      </p:sp>
      <p:sp>
        <p:nvSpPr>
          <p:cNvPr id="27656" name="AutoShape 3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021388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5871042"/>
              </p:ext>
            </p:extLst>
          </p:nvPr>
        </p:nvGraphicFramePr>
        <p:xfrm>
          <a:off x="1043608" y="121642"/>
          <a:ext cx="5904656" cy="2599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8" name="Формула" r:id="rId4" imgW="1651000" imgH="965200" progId="Equation.3">
                  <p:embed/>
                </p:oleObj>
              </mc:Choice>
              <mc:Fallback>
                <p:oleObj name="Формула" r:id="rId4" imgW="1651000" imgH="965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21642"/>
                        <a:ext cx="5904656" cy="25993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825420"/>
              </p:ext>
            </p:extLst>
          </p:nvPr>
        </p:nvGraphicFramePr>
        <p:xfrm>
          <a:off x="1115616" y="3094283"/>
          <a:ext cx="5832648" cy="3192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9" name="Формула" r:id="rId6" imgW="1600200" imgH="965200" progId="Equation.3">
                  <p:embed/>
                </p:oleObj>
              </mc:Choice>
              <mc:Fallback>
                <p:oleObj name="Формула" r:id="rId6" imgW="1600200" imgH="965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094283"/>
                        <a:ext cx="5832648" cy="31921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35" descr="C:\Documents and Settings\Анна\Рабочий стол\Картинки по математике\18aa2fb4e9dffae706350c836ff29403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861048"/>
            <a:ext cx="2455090" cy="216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773750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pPr eaLnBrk="0" hangingPunct="0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Алгебра. 8 класс. В 2 ч. Ч. 2. Задачник для учащихся общеобразовательных учреждений / [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А.Г.Мордкович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др.]; под ред.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А.Г.Мордковича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– 11-е изд., стер.- М. : Мнемозина, 2009.</a:t>
            </a:r>
          </a:p>
          <a:p>
            <a:pPr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2. Алгебра. 8 класс: поурочные планы по учебнику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А.Г.Мордковича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/ авт. – сост.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Е.А.Ким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– Волгоград: Учитель, 2006.</a:t>
            </a:r>
          </a:p>
          <a:p>
            <a:pPr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3. Алгебра. 8 класс. Самостоятельные работы для учащихся общеобразовательных учреждений /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Л.А.Александрова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 под ред.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А.Г.Мордковича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– 4-е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изд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.,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.- М. : Мнемозина, 2008.</a:t>
            </a:r>
          </a:p>
          <a:p>
            <a:pPr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u="sng" dirty="0">
                <a:hlinkClick r:id="rId2"/>
              </a:rPr>
              <a:t> http://images.yandex.ru/yandsearch?text</a:t>
            </a:r>
            <a:endParaRPr lang="ru-RU" u="sng" dirty="0"/>
          </a:p>
          <a:p>
            <a:pPr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/>
              <a:t> </a:t>
            </a:r>
            <a:r>
              <a:rPr lang="ru-RU" dirty="0">
                <a:hlinkClick r:id="rId3"/>
              </a:rPr>
              <a:t>http://</a:t>
            </a:r>
            <a:r>
              <a:rPr lang="ru-RU" dirty="0" smtClean="0">
                <a:hlinkClick r:id="rId3"/>
              </a:rPr>
              <a:t>aleshko.ucoz.kz/photo</a:t>
            </a:r>
            <a:endParaRPr lang="ru-RU" dirty="0" smtClean="0"/>
          </a:p>
          <a:p>
            <a:pPr eaLnBrk="0" hangingPunct="0"/>
            <a:r>
              <a:rPr lang="ru-RU" dirty="0" smtClean="0"/>
              <a:t>6.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www.rusedu.ru/detail_2476.html</a:t>
            </a:r>
            <a:endParaRPr lang="ru-RU" dirty="0" smtClean="0"/>
          </a:p>
          <a:p>
            <a:pPr eaLnBrk="0" hangingPunct="0"/>
            <a:r>
              <a:rPr lang="ru-RU" dirty="0" smtClean="0"/>
              <a:t>7.</a:t>
            </a:r>
            <a:r>
              <a:rPr lang="en-US" dirty="0"/>
              <a:t> </a:t>
            </a:r>
            <a:r>
              <a:rPr lang="en-US" dirty="0">
                <a:hlinkClick r:id="rId5"/>
              </a:rPr>
              <a:t>http://ru.wikipedia.org/wiki/</a:t>
            </a:r>
            <a:r>
              <a:rPr lang="ru-RU" dirty="0">
                <a:hlinkClick r:id="rId5"/>
              </a:rPr>
              <a:t>Корни_(группа</a:t>
            </a:r>
            <a:r>
              <a:rPr lang="ru-RU" dirty="0" smtClean="0">
                <a:hlinkClick r:id="rId5"/>
              </a:rPr>
              <a:t>)</a:t>
            </a:r>
            <a:endParaRPr lang="ru-RU" dirty="0" smtClean="0"/>
          </a:p>
          <a:p>
            <a:pPr eaLnBrk="0" hangingPunct="0"/>
            <a:r>
              <a:rPr lang="ru-RU" dirty="0" smtClean="0"/>
              <a:t>8. </a:t>
            </a:r>
            <a:r>
              <a:rPr lang="en-US"/>
              <a:t>http://www.zaycev.net/pages/22/2203.shtml</a:t>
            </a:r>
            <a:endParaRPr lang="ru-RU" dirty="0"/>
          </a:p>
          <a:p>
            <a:pPr eaLnBrk="0" hangingPunct="0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154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ПРАВИЛА: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1435608" y="2420888"/>
            <a:ext cx="7498080" cy="3827512"/>
          </a:xfrm>
          <a:prstGeom prst="rect">
            <a:avLst/>
          </a:prstGeom>
        </p:spPr>
        <p:txBody>
          <a:bodyPr tIns="0">
            <a:normAutofit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Проводится в форме игры «Да - Нет»,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«Да» изображается отрезком                ,      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«Нет» - уголком                      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 ответов на вопросы получается …</a:t>
            </a:r>
          </a:p>
          <a:p>
            <a:endParaRPr lang="ru-RU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809002" y="3142951"/>
            <a:ext cx="5397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V="1">
            <a:off x="5508625" y="3359151"/>
            <a:ext cx="287511" cy="45471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5292340" y="3359151"/>
            <a:ext cx="216285" cy="45471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35608" y="476672"/>
            <a:ext cx="7358222" cy="1328168"/>
          </a:xfrm>
        </p:spPr>
        <p:txBody>
          <a:bodyPr>
            <a:normAutofit fontScale="90000"/>
          </a:bodyPr>
          <a:lstStyle/>
          <a:p>
            <a:r>
              <a:rPr lang="ru-RU" sz="4400" b="1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/>
            </a:r>
            <a:br>
              <a:rPr lang="ru-RU" sz="4400" b="1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r>
              <a:rPr lang="ru-RU" sz="4400" b="1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44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/>
            </a:r>
            <a:br>
              <a:rPr lang="ru-RU" sz="44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r>
              <a:rPr lang="ru-RU" sz="44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4400" b="1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  внимательный!</a:t>
            </a:r>
            <a:r>
              <a:rPr lang="ru-RU" sz="44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4551" y="5960269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22" descr="C:\Documents and Settings\Анна\Рабочий стол\Картинки по математике\1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4614924"/>
            <a:ext cx="3442980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53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1331641" y="404665"/>
            <a:ext cx="6120680" cy="64807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14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00000"/>
                    </a:gs>
                    <a:gs pos="100000">
                      <a:srgbClr val="FF99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Шифровка</a:t>
            </a:r>
          </a:p>
        </p:txBody>
      </p:sp>
      <p:sp>
        <p:nvSpPr>
          <p:cNvPr id="6148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5589588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счёт</a:t>
            </a:r>
          </a:p>
        </p:txBody>
      </p:sp>
      <p:sp>
        <p:nvSpPr>
          <p:cNvPr id="6150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19672" y="2205037"/>
            <a:ext cx="2447925" cy="720725"/>
          </a:xfrm>
          <a:prstGeom prst="actionButtonBlank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истории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AutoShape 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987824" y="3894902"/>
            <a:ext cx="3672233" cy="720725"/>
          </a:xfrm>
          <a:prstGeom prst="actionButtonBlank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известном изречении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2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6096" y="2205038"/>
            <a:ext cx="2447925" cy="720725"/>
          </a:xfrm>
          <a:prstGeom prst="actionButtonBlank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других науках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3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5" descr="C:\Documents and Settings\Анна\Рабочий стол\Картинки по математике\805888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615627"/>
            <a:ext cx="2016224" cy="209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WordArt 4"/>
          <p:cNvSpPr>
            <a:spLocks noChangeArrowheads="1" noChangeShapeType="1" noTextEdit="1"/>
          </p:cNvSpPr>
          <p:nvPr/>
        </p:nvSpPr>
        <p:spPr bwMode="auto">
          <a:xfrm>
            <a:off x="2453308" y="157163"/>
            <a:ext cx="4531692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Блиц -</a:t>
            </a:r>
          </a:p>
          <a:p>
            <a:pPr algn="ctr">
              <a:defRPr/>
            </a:pPr>
            <a:r>
              <a:rPr lang="ru-RU" sz="3600" b="1" kern="10" dirty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турнир</a:t>
            </a:r>
          </a:p>
        </p:txBody>
      </p:sp>
      <p:sp>
        <p:nvSpPr>
          <p:cNvPr id="717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684212" cy="620713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счёт</a:t>
            </a:r>
          </a:p>
        </p:txBody>
      </p:sp>
      <p:sp>
        <p:nvSpPr>
          <p:cNvPr id="7175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1700808"/>
            <a:ext cx="3096518" cy="1728192"/>
          </a:xfrm>
          <a:prstGeom prst="actionButtonBlank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Квадратный корень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из произведения,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произведение корней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6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03079" y="3861048"/>
            <a:ext cx="3456383" cy="1656184"/>
          </a:xfrm>
          <a:prstGeom prst="actionButtonBlank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Квадратный корень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из степени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7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148064" y="1700808"/>
            <a:ext cx="3168352" cy="1656184"/>
          </a:xfrm>
          <a:prstGeom prst="actionButtonBlank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Квадратный корень из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дроби,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частное корней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8" name="AutoShape 1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6092825"/>
            <a:ext cx="719138" cy="576263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Picture 4" descr="C:\Documents and Settings\Анна\Рабочий стол\Картинки по математике\j035671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105"/>
            <a:ext cx="2726478" cy="235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1151731" y="1556792"/>
            <a:ext cx="7632700" cy="21177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Эстафета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accent5">
                    <a:lumMod val="50000"/>
                  </a:schemeClr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Я + ТЫ = МЫ</a:t>
            </a:r>
          </a:p>
        </p:txBody>
      </p:sp>
      <p:sp>
        <p:nvSpPr>
          <p:cNvPr id="819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5516563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счёт</a:t>
            </a:r>
          </a:p>
        </p:txBody>
      </p:sp>
      <p:pic>
        <p:nvPicPr>
          <p:cNvPr id="5" name="Picture 4" descr="C:\Documents and Settings\Анна\Рабочий стол\Картинки по математике\20697534_1205860747_2282525_1190291787_1696488_22637240_96253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125" y="3933056"/>
            <a:ext cx="2047875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684213" y="549275"/>
            <a:ext cx="8459787" cy="37433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9134"/>
              </a:avLst>
            </a:prstTxWarp>
            <a:scene3d>
              <a:camera prst="legacyPerspectiveTopLeft">
                <a:rot lat="0" lon="20519994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МУЗЫКАЛЬНАЯ</a:t>
            </a:r>
          </a:p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ПАУЗА</a:t>
            </a:r>
          </a:p>
        </p:txBody>
      </p:sp>
      <p:sp>
        <p:nvSpPr>
          <p:cNvPr id="922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6281738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6237288"/>
            <a:ext cx="684212" cy="6207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счёт</a:t>
            </a:r>
          </a:p>
        </p:txBody>
      </p:sp>
      <p:pic>
        <p:nvPicPr>
          <p:cNvPr id="6" name="Picture 16" descr="EN00673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4143380"/>
            <a:ext cx="653115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5" descr="EN00673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25054">
            <a:off x="895241" y="4413821"/>
            <a:ext cx="597942" cy="1378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6" descr="EN00673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64236">
            <a:off x="1562258" y="2940466"/>
            <a:ext cx="755381" cy="174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212431" y="41433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оссийская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музыкальная группа, победитель проекта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Фабрика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звёзд ».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Продюсер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основной автор песен — Игорь Матвиенко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014" y="2213447"/>
            <a:ext cx="28575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корни - Я теряю корн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3357554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4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684213" y="0"/>
            <a:ext cx="7777162" cy="2276871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математический ринг</a:t>
            </a:r>
            <a:endParaRPr lang="ru-RU" sz="3600" b="1" kern="10" dirty="0">
              <a:ln w="952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FF"/>
                  </a:gs>
                  <a:gs pos="50000">
                    <a:srgbClr val="FF3300"/>
                  </a:gs>
                  <a:gs pos="100000">
                    <a:srgbClr val="0000FF"/>
                  </a:gs>
                </a:gsLst>
                <a:lin ang="0" scaled="1"/>
              </a:gradFill>
              <a:latin typeface="Arial"/>
              <a:cs typeface="Arial"/>
            </a:endParaRPr>
          </a:p>
        </p:txBody>
      </p:sp>
      <p:sp>
        <p:nvSpPr>
          <p:cNvPr id="10244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счёт</a:t>
            </a:r>
          </a:p>
        </p:txBody>
      </p:sp>
      <p:sp>
        <p:nvSpPr>
          <p:cNvPr id="10245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5589588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>
            <a:hlinkClick r:id="" action="ppaction://noaction"/>
          </p:cNvPr>
          <p:cNvSpPr/>
          <p:nvPr/>
        </p:nvSpPr>
        <p:spPr>
          <a:xfrm>
            <a:off x="1571604" y="4265774"/>
            <a:ext cx="2571768" cy="23506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>
            <a:hlinkClick r:id="" action="ppaction://noaction"/>
          </p:cNvPr>
          <p:cNvSpPr/>
          <p:nvPr/>
        </p:nvSpPr>
        <p:spPr>
          <a:xfrm>
            <a:off x="1589470" y="4197030"/>
            <a:ext cx="2709855" cy="23506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Открытый банк ГИА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 №8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521274"/>
              </p:ext>
            </p:extLst>
          </p:nvPr>
        </p:nvGraphicFramePr>
        <p:xfrm>
          <a:off x="3411245" y="4317381"/>
          <a:ext cx="1368847" cy="80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Точечный рисунок" r:id="rId5" imgW="2809800" imgH="2562120" progId="Paint.Picture">
                  <p:embed/>
                </p:oleObj>
              </mc:Choice>
              <mc:Fallback>
                <p:oleObj name="Точечный рисунок" r:id="rId5" imgW="2809800" imgH="256212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A7B4B7"/>
                          </a:clrFrom>
                          <a:clrTo>
                            <a:srgbClr val="A7B4B7">
                              <a:alpha val="0"/>
                            </a:srgbClr>
                          </a:clrTo>
                        </a:clrChange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1245" y="4317381"/>
                        <a:ext cx="1368847" cy="807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72132" y="2348880"/>
            <a:ext cx="3571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Задания в папке 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 рабочем столе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«Свойства квадратных корней»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4" descr="C:\Documents and Settings\Анна\Рабочий стол\Картинки по математике\0c1d389fa1b4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170" y="1892750"/>
            <a:ext cx="2514156" cy="217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4093494" y="2119013"/>
            <a:ext cx="192754" cy="2160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24863" y="5589588"/>
            <a:ext cx="719137" cy="576262"/>
          </a:xfrm>
          <a:prstGeom prst="actionButtonBackPrevious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счёт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98422" y="5486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b="1" kern="10" dirty="0" smtClean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Головоломка</a:t>
            </a:r>
            <a:r>
              <a:rPr lang="ru-RU" sz="54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kern="10" dirty="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9900"/>
                    </a:gs>
                    <a:gs pos="100000">
                      <a:srgbClr val="800000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5400" dirty="0"/>
          </a:p>
        </p:txBody>
      </p:sp>
      <p:pic>
        <p:nvPicPr>
          <p:cNvPr id="5" name="Picture 23" descr="C:\Documents and Settings\Анна\Рабочий стол\Картинки по математике\17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422" y="1484785"/>
            <a:ext cx="5093858" cy="4104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927</TotalTime>
  <Words>632</Words>
  <Application>Microsoft Office PowerPoint</Application>
  <PresentationFormat>Экран (4:3)</PresentationFormat>
  <Paragraphs>266</Paragraphs>
  <Slides>23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Солнцестояние</vt:lpstr>
      <vt:lpstr>Точечный рисунок</vt:lpstr>
      <vt:lpstr>Формула</vt:lpstr>
      <vt:lpstr>МОУ «СОШ п.Знаменский Ивантеевского района Саратовской области»</vt:lpstr>
      <vt:lpstr>Презентация PowerPoint</vt:lpstr>
      <vt:lpstr>   Самый   внимательный!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Квадратный корень   из произведения,  произведение корней </vt:lpstr>
      <vt:lpstr>Квадратный корень из дроби,  частное корней</vt:lpstr>
      <vt:lpstr>                     Квадратный корень    из степени </vt:lpstr>
      <vt:lpstr>Презентация PowerPoint</vt:lpstr>
      <vt:lpstr>Корень (радикал)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1</cp:lastModifiedBy>
  <cp:revision>67</cp:revision>
  <cp:lastPrinted>1601-01-01T00:00:00Z</cp:lastPrinted>
  <dcterms:created xsi:type="dcterms:W3CDTF">2010-12-14T12:12:49Z</dcterms:created>
  <dcterms:modified xsi:type="dcterms:W3CDTF">2011-12-01T16:08:21Z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